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55" r:id="rId1"/>
  </p:sldMasterIdLst>
  <p:notesMasterIdLst>
    <p:notesMasterId r:id="rId73"/>
  </p:notesMasterIdLst>
  <p:sldIdLst>
    <p:sldId id="261" r:id="rId2"/>
    <p:sldId id="1510" r:id="rId3"/>
    <p:sldId id="1511" r:id="rId4"/>
    <p:sldId id="1512" r:id="rId5"/>
    <p:sldId id="1523" r:id="rId6"/>
    <p:sldId id="1555" r:id="rId7"/>
    <p:sldId id="1513" r:id="rId8"/>
    <p:sldId id="1515" r:id="rId9"/>
    <p:sldId id="1516" r:id="rId10"/>
    <p:sldId id="1544" r:id="rId11"/>
    <p:sldId id="1517" r:id="rId12"/>
    <p:sldId id="1539" r:id="rId13"/>
    <p:sldId id="1541" r:id="rId14"/>
    <p:sldId id="1540" r:id="rId15"/>
    <p:sldId id="1542" r:id="rId16"/>
    <p:sldId id="1514" r:id="rId17"/>
    <p:sldId id="1527" r:id="rId18"/>
    <p:sldId id="1518" r:id="rId19"/>
    <p:sldId id="1519" r:id="rId20"/>
    <p:sldId id="1531" r:id="rId21"/>
    <p:sldId id="1520" r:id="rId22"/>
    <p:sldId id="1524" r:id="rId23"/>
    <p:sldId id="1525" r:id="rId24"/>
    <p:sldId id="1532" r:id="rId25"/>
    <p:sldId id="1522" r:id="rId26"/>
    <p:sldId id="1533" r:id="rId27"/>
    <p:sldId id="1534" r:id="rId28"/>
    <p:sldId id="1535" r:id="rId29"/>
    <p:sldId id="1536" r:id="rId30"/>
    <p:sldId id="1545" r:id="rId31"/>
    <p:sldId id="1537" r:id="rId32"/>
    <p:sldId id="1529" r:id="rId33"/>
    <p:sldId id="1538" r:id="rId34"/>
    <p:sldId id="1496" r:id="rId35"/>
    <p:sldId id="1450" r:id="rId36"/>
    <p:sldId id="1452" r:id="rId37"/>
    <p:sldId id="266" r:id="rId38"/>
    <p:sldId id="1231" r:id="rId39"/>
    <p:sldId id="1232" r:id="rId40"/>
    <p:sldId id="1233" r:id="rId41"/>
    <p:sldId id="1234" r:id="rId42"/>
    <p:sldId id="1235" r:id="rId43"/>
    <p:sldId id="1236" r:id="rId44"/>
    <p:sldId id="1237" r:id="rId45"/>
    <p:sldId id="268" r:id="rId46"/>
    <p:sldId id="1240" r:id="rId47"/>
    <p:sldId id="1259" r:id="rId48"/>
    <p:sldId id="1260" r:id="rId49"/>
    <p:sldId id="1238" r:id="rId50"/>
    <p:sldId id="1258" r:id="rId51"/>
    <p:sldId id="262" r:id="rId52"/>
    <p:sldId id="1248" r:id="rId53"/>
    <p:sldId id="263" r:id="rId54"/>
    <p:sldId id="1252" r:id="rId55"/>
    <p:sldId id="1556" r:id="rId56"/>
    <p:sldId id="264" r:id="rId57"/>
    <p:sldId id="1249" r:id="rId58"/>
    <p:sldId id="1243" r:id="rId59"/>
    <p:sldId id="1251" r:id="rId60"/>
    <p:sldId id="1250" r:id="rId61"/>
    <p:sldId id="1253" r:id="rId62"/>
    <p:sldId id="1239" r:id="rId63"/>
    <p:sldId id="1254" r:id="rId64"/>
    <p:sldId id="1255" r:id="rId65"/>
    <p:sldId id="1244" r:id="rId66"/>
    <p:sldId id="1256" r:id="rId67"/>
    <p:sldId id="1241" r:id="rId68"/>
    <p:sldId id="1242" r:id="rId69"/>
    <p:sldId id="1245" r:id="rId70"/>
    <p:sldId id="1261" r:id="rId71"/>
    <p:sldId id="1557" r:id="rId7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071"/>
    <a:srgbClr val="002657"/>
    <a:srgbClr val="001A3F"/>
    <a:srgbClr val="000000"/>
    <a:srgbClr val="010307"/>
    <a:srgbClr val="00112B"/>
    <a:srgbClr val="000F24"/>
    <a:srgbClr val="00275E"/>
    <a:srgbClr val="0405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3995" autoAdjust="0"/>
  </p:normalViewPr>
  <p:slideViewPr>
    <p:cSldViewPr snapToGrid="0">
      <p:cViewPr varScale="1">
        <p:scale>
          <a:sx n="63" d="100"/>
          <a:sy n="63" d="100"/>
        </p:scale>
        <p:origin x="14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137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E8D61E-A538-4230-81BE-02AD33C7BA3A}" type="doc">
      <dgm:prSet loTypeId="urn:microsoft.com/office/officeart/2005/8/layout/default" loCatId="list" qsTypeId="urn:microsoft.com/office/officeart/2005/8/quickstyle/simple1" qsCatId="simple" csTypeId="urn:microsoft.com/office/officeart/2005/8/colors/accent1_3" csCatId="accent1"/>
      <dgm:spPr/>
      <dgm:t>
        <a:bodyPr/>
        <a:lstStyle/>
        <a:p>
          <a:endParaRPr lang="en-US"/>
        </a:p>
      </dgm:t>
    </dgm:pt>
    <dgm:pt modelId="{A8149E43-016E-48FB-8595-D1D437794ECC}">
      <dgm:prSet/>
      <dgm:spPr/>
      <dgm:t>
        <a:bodyPr/>
        <a:lstStyle/>
        <a:p>
          <a:r>
            <a:rPr lang="en-US" b="0" i="0" dirty="0"/>
            <a:t>Voting </a:t>
          </a:r>
          <a:r>
            <a:rPr lang="ko-KR" b="0" i="0" dirty="0"/>
            <a:t>보팅</a:t>
          </a:r>
          <a:endParaRPr lang="en-US" dirty="0"/>
        </a:p>
      </dgm:t>
    </dgm:pt>
    <dgm:pt modelId="{3D2B813F-185D-472B-83DB-44B8A20C6895}" type="parTrans" cxnId="{7A0E92FF-4534-4E69-BF50-553C5470857B}">
      <dgm:prSet/>
      <dgm:spPr/>
      <dgm:t>
        <a:bodyPr/>
        <a:lstStyle/>
        <a:p>
          <a:endParaRPr lang="en-US"/>
        </a:p>
      </dgm:t>
    </dgm:pt>
    <dgm:pt modelId="{A77C4BAA-1434-431F-ABE2-9F51F367F3A6}" type="sibTrans" cxnId="{7A0E92FF-4534-4E69-BF50-553C5470857B}">
      <dgm:prSet/>
      <dgm:spPr/>
      <dgm:t>
        <a:bodyPr/>
        <a:lstStyle/>
        <a:p>
          <a:endParaRPr lang="en-US"/>
        </a:p>
      </dgm:t>
    </dgm:pt>
    <dgm:pt modelId="{508B090E-8906-4F4F-8AE6-EE8B8FD08556}">
      <dgm:prSet/>
      <dgm:spPr/>
      <dgm:t>
        <a:bodyPr/>
        <a:lstStyle/>
        <a:p>
          <a:r>
            <a:rPr lang="en-US" b="0" i="0"/>
            <a:t>Bagging </a:t>
          </a:r>
          <a:r>
            <a:rPr lang="ko-KR" b="0" i="0"/>
            <a:t>배깅</a:t>
          </a:r>
          <a:endParaRPr lang="en-US"/>
        </a:p>
      </dgm:t>
    </dgm:pt>
    <dgm:pt modelId="{92B54467-1F65-45B3-8330-0E86BD861B23}" type="parTrans" cxnId="{7716DD36-7557-4F4F-9E2D-CEB9B2C75CA5}">
      <dgm:prSet/>
      <dgm:spPr/>
      <dgm:t>
        <a:bodyPr/>
        <a:lstStyle/>
        <a:p>
          <a:endParaRPr lang="en-US"/>
        </a:p>
      </dgm:t>
    </dgm:pt>
    <dgm:pt modelId="{75644DAA-C356-4649-AF90-03B244234AFB}" type="sibTrans" cxnId="{7716DD36-7557-4F4F-9E2D-CEB9B2C75CA5}">
      <dgm:prSet/>
      <dgm:spPr/>
      <dgm:t>
        <a:bodyPr/>
        <a:lstStyle/>
        <a:p>
          <a:endParaRPr lang="en-US"/>
        </a:p>
      </dgm:t>
    </dgm:pt>
    <dgm:pt modelId="{C97AED69-32C6-49F4-8325-B87227240434}">
      <dgm:prSet/>
      <dgm:spPr/>
      <dgm:t>
        <a:bodyPr/>
        <a:lstStyle/>
        <a:p>
          <a:r>
            <a:rPr lang="en-US" b="0" i="0"/>
            <a:t>Boosting </a:t>
          </a:r>
          <a:r>
            <a:rPr lang="ko-KR" b="0" i="0"/>
            <a:t>부스팅</a:t>
          </a:r>
          <a:endParaRPr lang="en-US"/>
        </a:p>
      </dgm:t>
    </dgm:pt>
    <dgm:pt modelId="{600CBF8A-C748-49EB-8A58-6A24B2B22CFF}" type="parTrans" cxnId="{76FC8A9D-831E-40FA-8A68-65D8CFD08165}">
      <dgm:prSet/>
      <dgm:spPr/>
      <dgm:t>
        <a:bodyPr/>
        <a:lstStyle/>
        <a:p>
          <a:endParaRPr lang="en-US"/>
        </a:p>
      </dgm:t>
    </dgm:pt>
    <dgm:pt modelId="{AFAB277F-E90D-41FF-9D28-94A55271A4F0}" type="sibTrans" cxnId="{76FC8A9D-831E-40FA-8A68-65D8CFD08165}">
      <dgm:prSet/>
      <dgm:spPr/>
      <dgm:t>
        <a:bodyPr/>
        <a:lstStyle/>
        <a:p>
          <a:endParaRPr lang="en-US"/>
        </a:p>
      </dgm:t>
    </dgm:pt>
    <dgm:pt modelId="{DC283710-710C-44D5-B6C2-128EB2460B0A}" type="pres">
      <dgm:prSet presAssocID="{67E8D61E-A538-4230-81BE-02AD33C7BA3A}" presName="diagram" presStyleCnt="0">
        <dgm:presLayoutVars>
          <dgm:dir/>
          <dgm:resizeHandles val="exact"/>
        </dgm:presLayoutVars>
      </dgm:prSet>
      <dgm:spPr/>
    </dgm:pt>
    <dgm:pt modelId="{07A2C0AB-0ECB-4365-A0FB-713ECD4CC34D}" type="pres">
      <dgm:prSet presAssocID="{A8149E43-016E-48FB-8595-D1D437794ECC}" presName="node" presStyleLbl="node1" presStyleIdx="0" presStyleCnt="3">
        <dgm:presLayoutVars>
          <dgm:bulletEnabled val="1"/>
        </dgm:presLayoutVars>
      </dgm:prSet>
      <dgm:spPr/>
    </dgm:pt>
    <dgm:pt modelId="{2CC32CBD-E5AB-45C9-B880-7C34E4ED74B8}" type="pres">
      <dgm:prSet presAssocID="{A77C4BAA-1434-431F-ABE2-9F51F367F3A6}" presName="sibTrans" presStyleCnt="0"/>
      <dgm:spPr/>
    </dgm:pt>
    <dgm:pt modelId="{0BBB571D-88DF-4177-9136-3B01269F7C71}" type="pres">
      <dgm:prSet presAssocID="{508B090E-8906-4F4F-8AE6-EE8B8FD08556}" presName="node" presStyleLbl="node1" presStyleIdx="1" presStyleCnt="3">
        <dgm:presLayoutVars>
          <dgm:bulletEnabled val="1"/>
        </dgm:presLayoutVars>
      </dgm:prSet>
      <dgm:spPr/>
    </dgm:pt>
    <dgm:pt modelId="{3F4F000E-155E-4051-A6BE-0758BB7B6950}" type="pres">
      <dgm:prSet presAssocID="{75644DAA-C356-4649-AF90-03B244234AFB}" presName="sibTrans" presStyleCnt="0"/>
      <dgm:spPr/>
    </dgm:pt>
    <dgm:pt modelId="{9A372121-5F14-425B-BFE2-3176E8A8EF83}" type="pres">
      <dgm:prSet presAssocID="{C97AED69-32C6-49F4-8325-B87227240434}" presName="node" presStyleLbl="node1" presStyleIdx="2" presStyleCnt="3">
        <dgm:presLayoutVars>
          <dgm:bulletEnabled val="1"/>
        </dgm:presLayoutVars>
      </dgm:prSet>
      <dgm:spPr/>
    </dgm:pt>
  </dgm:ptLst>
  <dgm:cxnLst>
    <dgm:cxn modelId="{1BA50613-425A-45F7-A819-C6494DC5CC29}" type="presOf" srcId="{A8149E43-016E-48FB-8595-D1D437794ECC}" destId="{07A2C0AB-0ECB-4365-A0FB-713ECD4CC34D}" srcOrd="0" destOrd="0" presId="urn:microsoft.com/office/officeart/2005/8/layout/default"/>
    <dgm:cxn modelId="{7716DD36-7557-4F4F-9E2D-CEB9B2C75CA5}" srcId="{67E8D61E-A538-4230-81BE-02AD33C7BA3A}" destId="{508B090E-8906-4F4F-8AE6-EE8B8FD08556}" srcOrd="1" destOrd="0" parTransId="{92B54467-1F65-45B3-8330-0E86BD861B23}" sibTransId="{75644DAA-C356-4649-AF90-03B244234AFB}"/>
    <dgm:cxn modelId="{5C57803F-C733-4038-9317-3BD784C473F3}" type="presOf" srcId="{67E8D61E-A538-4230-81BE-02AD33C7BA3A}" destId="{DC283710-710C-44D5-B6C2-128EB2460B0A}" srcOrd="0" destOrd="0" presId="urn:microsoft.com/office/officeart/2005/8/layout/default"/>
    <dgm:cxn modelId="{336AD572-2038-4D84-8CFB-0207123682DD}" type="presOf" srcId="{C97AED69-32C6-49F4-8325-B87227240434}" destId="{9A372121-5F14-425B-BFE2-3176E8A8EF83}" srcOrd="0" destOrd="0" presId="urn:microsoft.com/office/officeart/2005/8/layout/default"/>
    <dgm:cxn modelId="{76FC8A9D-831E-40FA-8A68-65D8CFD08165}" srcId="{67E8D61E-A538-4230-81BE-02AD33C7BA3A}" destId="{C97AED69-32C6-49F4-8325-B87227240434}" srcOrd="2" destOrd="0" parTransId="{600CBF8A-C748-49EB-8A58-6A24B2B22CFF}" sibTransId="{AFAB277F-E90D-41FF-9D28-94A55271A4F0}"/>
    <dgm:cxn modelId="{2BD89A9F-3E7F-40C5-BBB4-D78CE5C01C62}" type="presOf" srcId="{508B090E-8906-4F4F-8AE6-EE8B8FD08556}" destId="{0BBB571D-88DF-4177-9136-3B01269F7C71}" srcOrd="0" destOrd="0" presId="urn:microsoft.com/office/officeart/2005/8/layout/default"/>
    <dgm:cxn modelId="{7A0E92FF-4534-4E69-BF50-553C5470857B}" srcId="{67E8D61E-A538-4230-81BE-02AD33C7BA3A}" destId="{A8149E43-016E-48FB-8595-D1D437794ECC}" srcOrd="0" destOrd="0" parTransId="{3D2B813F-185D-472B-83DB-44B8A20C6895}" sibTransId="{A77C4BAA-1434-431F-ABE2-9F51F367F3A6}"/>
    <dgm:cxn modelId="{4A0812A2-DA90-43DD-A0DE-2B988F29F3DD}" type="presParOf" srcId="{DC283710-710C-44D5-B6C2-128EB2460B0A}" destId="{07A2C0AB-0ECB-4365-A0FB-713ECD4CC34D}" srcOrd="0" destOrd="0" presId="urn:microsoft.com/office/officeart/2005/8/layout/default"/>
    <dgm:cxn modelId="{E2992AB1-E32C-4518-BA05-7E70532A2619}" type="presParOf" srcId="{DC283710-710C-44D5-B6C2-128EB2460B0A}" destId="{2CC32CBD-E5AB-45C9-B880-7C34E4ED74B8}" srcOrd="1" destOrd="0" presId="urn:microsoft.com/office/officeart/2005/8/layout/default"/>
    <dgm:cxn modelId="{8FE9E39B-99E8-421D-88E7-3F72AAC0CCAD}" type="presParOf" srcId="{DC283710-710C-44D5-B6C2-128EB2460B0A}" destId="{0BBB571D-88DF-4177-9136-3B01269F7C71}" srcOrd="2" destOrd="0" presId="urn:microsoft.com/office/officeart/2005/8/layout/default"/>
    <dgm:cxn modelId="{CB9913C7-8318-4127-AFED-3A4D6CD31B3F}" type="presParOf" srcId="{DC283710-710C-44D5-B6C2-128EB2460B0A}" destId="{3F4F000E-155E-4051-A6BE-0758BB7B6950}" srcOrd="3" destOrd="0" presId="urn:microsoft.com/office/officeart/2005/8/layout/default"/>
    <dgm:cxn modelId="{6ED01DA4-E327-4F03-9E61-195E5A511873}" type="presParOf" srcId="{DC283710-710C-44D5-B6C2-128EB2460B0A}" destId="{9A372121-5F14-425B-BFE2-3176E8A8EF83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A36D29-37E5-4605-8858-C6CC62FB6255}" type="doc">
      <dgm:prSet loTypeId="urn:microsoft.com/office/officeart/2005/8/layout/default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948291F8-E81B-4CA6-8BB7-3200454CDB12}">
      <dgm:prSet/>
      <dgm:spPr/>
      <dgm:t>
        <a:bodyPr/>
        <a:lstStyle/>
        <a:p>
          <a:r>
            <a:rPr lang="en-US" altLang="ko-KR" b="0" i="0" dirty="0"/>
            <a:t>AdaBoost</a:t>
          </a:r>
          <a:endParaRPr lang="en-US" dirty="0"/>
        </a:p>
      </dgm:t>
    </dgm:pt>
    <dgm:pt modelId="{6612CB91-EF20-43B7-9551-51A491F9B555}" type="parTrans" cxnId="{3C2D4717-DE1E-4762-9996-F90788BC8F78}">
      <dgm:prSet/>
      <dgm:spPr/>
      <dgm:t>
        <a:bodyPr/>
        <a:lstStyle/>
        <a:p>
          <a:endParaRPr lang="en-US"/>
        </a:p>
      </dgm:t>
    </dgm:pt>
    <dgm:pt modelId="{DDFA04E8-834B-46C7-BB34-351839CA0F25}" type="sibTrans" cxnId="{3C2D4717-DE1E-4762-9996-F90788BC8F78}">
      <dgm:prSet/>
      <dgm:spPr/>
      <dgm:t>
        <a:bodyPr/>
        <a:lstStyle/>
        <a:p>
          <a:endParaRPr lang="en-US"/>
        </a:p>
      </dgm:t>
    </dgm:pt>
    <dgm:pt modelId="{C07023E7-43F1-44BC-AE67-44CF40CA8A6E}">
      <dgm:prSet/>
      <dgm:spPr/>
      <dgm:t>
        <a:bodyPr/>
        <a:lstStyle/>
        <a:p>
          <a:r>
            <a:rPr lang="en-US" altLang="ko-KR" b="0" i="0" dirty="0"/>
            <a:t>Gradient Boosting Machine</a:t>
          </a:r>
          <a:endParaRPr lang="en-US" dirty="0"/>
        </a:p>
      </dgm:t>
    </dgm:pt>
    <dgm:pt modelId="{AB53CA3B-CFC6-4C92-8E55-F314DA06D272}" type="parTrans" cxnId="{00E8DD7D-ABFE-49DD-B2AF-B66224CC6B0A}">
      <dgm:prSet/>
      <dgm:spPr/>
      <dgm:t>
        <a:bodyPr/>
        <a:lstStyle/>
        <a:p>
          <a:endParaRPr lang="en-US"/>
        </a:p>
      </dgm:t>
    </dgm:pt>
    <dgm:pt modelId="{AE06E340-17D4-4640-9655-8C6764AAB69F}" type="sibTrans" cxnId="{00E8DD7D-ABFE-49DD-B2AF-B66224CC6B0A}">
      <dgm:prSet/>
      <dgm:spPr/>
      <dgm:t>
        <a:bodyPr/>
        <a:lstStyle/>
        <a:p>
          <a:endParaRPr lang="en-US"/>
        </a:p>
      </dgm:t>
    </dgm:pt>
    <dgm:pt modelId="{971B11D1-633C-4C40-AA54-EF51227A0555}">
      <dgm:prSet/>
      <dgm:spPr/>
      <dgm:t>
        <a:bodyPr/>
        <a:lstStyle/>
        <a:p>
          <a:r>
            <a:rPr lang="en-US" dirty="0" err="1"/>
            <a:t>LightGBM</a:t>
          </a:r>
          <a:endParaRPr lang="en-US" dirty="0"/>
        </a:p>
      </dgm:t>
    </dgm:pt>
    <dgm:pt modelId="{A7F37BA1-BE45-4755-BD77-EBF827739512}" type="parTrans" cxnId="{83AF1794-549B-43F2-871B-A618F4897E88}">
      <dgm:prSet/>
      <dgm:spPr/>
      <dgm:t>
        <a:bodyPr/>
        <a:lstStyle/>
        <a:p>
          <a:endParaRPr lang="en-US"/>
        </a:p>
      </dgm:t>
    </dgm:pt>
    <dgm:pt modelId="{F3F68FBD-9DCF-4411-B019-C186C3C37391}" type="sibTrans" cxnId="{83AF1794-549B-43F2-871B-A618F4897E88}">
      <dgm:prSet/>
      <dgm:spPr/>
      <dgm:t>
        <a:bodyPr/>
        <a:lstStyle/>
        <a:p>
          <a:endParaRPr lang="en-US"/>
        </a:p>
      </dgm:t>
    </dgm:pt>
    <dgm:pt modelId="{EF556517-7F02-4936-872F-FFE2162BB5C0}">
      <dgm:prSet/>
      <dgm:spPr/>
      <dgm:t>
        <a:bodyPr/>
        <a:lstStyle/>
        <a:p>
          <a:r>
            <a:rPr lang="en-US" dirty="0" err="1"/>
            <a:t>Catboost</a:t>
          </a:r>
          <a:endParaRPr lang="en-US" dirty="0"/>
        </a:p>
      </dgm:t>
    </dgm:pt>
    <dgm:pt modelId="{431EDA72-C573-4ADE-9753-FC4072D9DC52}" type="parTrans" cxnId="{03483788-455D-4996-BE56-563BAE39B59B}">
      <dgm:prSet/>
      <dgm:spPr/>
      <dgm:t>
        <a:bodyPr/>
        <a:lstStyle/>
        <a:p>
          <a:endParaRPr lang="en-US"/>
        </a:p>
      </dgm:t>
    </dgm:pt>
    <dgm:pt modelId="{1253CAFF-70DC-4B5A-9907-0CC4F06A071B}" type="sibTrans" cxnId="{03483788-455D-4996-BE56-563BAE39B59B}">
      <dgm:prSet/>
      <dgm:spPr/>
      <dgm:t>
        <a:bodyPr/>
        <a:lstStyle/>
        <a:p>
          <a:endParaRPr lang="en-US"/>
        </a:p>
      </dgm:t>
    </dgm:pt>
    <dgm:pt modelId="{4BF5FFD3-D75E-4412-AD16-07364F83939B}">
      <dgm:prSet/>
      <dgm:spPr/>
      <dgm:t>
        <a:bodyPr/>
        <a:lstStyle/>
        <a:p>
          <a:r>
            <a:rPr lang="en-US" dirty="0" err="1"/>
            <a:t>XGBoost</a:t>
          </a:r>
          <a:endParaRPr lang="en-US" dirty="0"/>
        </a:p>
      </dgm:t>
    </dgm:pt>
    <dgm:pt modelId="{B7B39034-ECA1-4EE5-B3EC-5F90167BF585}" type="parTrans" cxnId="{4460CAFF-FB28-44B7-A0A5-ED94723D1386}">
      <dgm:prSet/>
      <dgm:spPr/>
      <dgm:t>
        <a:bodyPr/>
        <a:lstStyle/>
        <a:p>
          <a:endParaRPr lang="en-US"/>
        </a:p>
      </dgm:t>
    </dgm:pt>
    <dgm:pt modelId="{66C95738-7938-4C4A-AC95-A2E8BC481DE0}" type="sibTrans" cxnId="{4460CAFF-FB28-44B7-A0A5-ED94723D1386}">
      <dgm:prSet/>
      <dgm:spPr/>
      <dgm:t>
        <a:bodyPr/>
        <a:lstStyle/>
        <a:p>
          <a:endParaRPr lang="en-US"/>
        </a:p>
      </dgm:t>
    </dgm:pt>
    <dgm:pt modelId="{81068E01-AC66-4B9A-BC79-CCBC5DEEF8B8}" type="pres">
      <dgm:prSet presAssocID="{62A36D29-37E5-4605-8858-C6CC62FB6255}" presName="diagram" presStyleCnt="0">
        <dgm:presLayoutVars>
          <dgm:dir/>
          <dgm:resizeHandles val="exact"/>
        </dgm:presLayoutVars>
      </dgm:prSet>
      <dgm:spPr/>
    </dgm:pt>
    <dgm:pt modelId="{7F410C29-5F68-412B-883B-F08ABCCE82B8}" type="pres">
      <dgm:prSet presAssocID="{948291F8-E81B-4CA6-8BB7-3200454CDB12}" presName="node" presStyleLbl="node1" presStyleIdx="0" presStyleCnt="5">
        <dgm:presLayoutVars>
          <dgm:bulletEnabled val="1"/>
        </dgm:presLayoutVars>
      </dgm:prSet>
      <dgm:spPr/>
    </dgm:pt>
    <dgm:pt modelId="{A367400E-08D1-4550-A502-8C43E9D10826}" type="pres">
      <dgm:prSet presAssocID="{DDFA04E8-834B-46C7-BB34-351839CA0F25}" presName="sibTrans" presStyleCnt="0"/>
      <dgm:spPr/>
    </dgm:pt>
    <dgm:pt modelId="{D36C2D8A-714F-4ECB-8AE8-0ABD2C1DBB03}" type="pres">
      <dgm:prSet presAssocID="{C07023E7-43F1-44BC-AE67-44CF40CA8A6E}" presName="node" presStyleLbl="node1" presStyleIdx="1" presStyleCnt="5">
        <dgm:presLayoutVars>
          <dgm:bulletEnabled val="1"/>
        </dgm:presLayoutVars>
      </dgm:prSet>
      <dgm:spPr/>
    </dgm:pt>
    <dgm:pt modelId="{D887663D-B5EB-4EA4-8CF2-F2A3C60F4900}" type="pres">
      <dgm:prSet presAssocID="{AE06E340-17D4-4640-9655-8C6764AAB69F}" presName="sibTrans" presStyleCnt="0"/>
      <dgm:spPr/>
    </dgm:pt>
    <dgm:pt modelId="{2F485814-94CF-4D8B-A708-DEFD54F7DB3B}" type="pres">
      <dgm:prSet presAssocID="{4BF5FFD3-D75E-4412-AD16-07364F83939B}" presName="node" presStyleLbl="node1" presStyleIdx="2" presStyleCnt="5">
        <dgm:presLayoutVars>
          <dgm:bulletEnabled val="1"/>
        </dgm:presLayoutVars>
      </dgm:prSet>
      <dgm:spPr/>
    </dgm:pt>
    <dgm:pt modelId="{CB18E2EC-6115-470A-A985-DF29AF06930D}" type="pres">
      <dgm:prSet presAssocID="{66C95738-7938-4C4A-AC95-A2E8BC481DE0}" presName="sibTrans" presStyleCnt="0"/>
      <dgm:spPr/>
    </dgm:pt>
    <dgm:pt modelId="{AA098CEF-3624-46E3-9BE5-EEA0A009C045}" type="pres">
      <dgm:prSet presAssocID="{971B11D1-633C-4C40-AA54-EF51227A0555}" presName="node" presStyleLbl="node1" presStyleIdx="3" presStyleCnt="5">
        <dgm:presLayoutVars>
          <dgm:bulletEnabled val="1"/>
        </dgm:presLayoutVars>
      </dgm:prSet>
      <dgm:spPr/>
    </dgm:pt>
    <dgm:pt modelId="{0271E417-5A4B-4E4B-9B1C-CFE9344551FE}" type="pres">
      <dgm:prSet presAssocID="{F3F68FBD-9DCF-4411-B019-C186C3C37391}" presName="sibTrans" presStyleCnt="0"/>
      <dgm:spPr/>
    </dgm:pt>
    <dgm:pt modelId="{8CC9EE88-67E9-447A-85CA-C886B3B8D30D}" type="pres">
      <dgm:prSet presAssocID="{EF556517-7F02-4936-872F-FFE2162BB5C0}" presName="node" presStyleLbl="node1" presStyleIdx="4" presStyleCnt="5">
        <dgm:presLayoutVars>
          <dgm:bulletEnabled val="1"/>
        </dgm:presLayoutVars>
      </dgm:prSet>
      <dgm:spPr/>
    </dgm:pt>
  </dgm:ptLst>
  <dgm:cxnLst>
    <dgm:cxn modelId="{3C2D4717-DE1E-4762-9996-F90788BC8F78}" srcId="{62A36D29-37E5-4605-8858-C6CC62FB6255}" destId="{948291F8-E81B-4CA6-8BB7-3200454CDB12}" srcOrd="0" destOrd="0" parTransId="{6612CB91-EF20-43B7-9551-51A491F9B555}" sibTransId="{DDFA04E8-834B-46C7-BB34-351839CA0F25}"/>
    <dgm:cxn modelId="{63DED729-0196-4738-B846-3E42DF7EF802}" type="presOf" srcId="{4BF5FFD3-D75E-4412-AD16-07364F83939B}" destId="{2F485814-94CF-4D8B-A708-DEFD54F7DB3B}" srcOrd="0" destOrd="0" presId="urn:microsoft.com/office/officeart/2005/8/layout/default"/>
    <dgm:cxn modelId="{9A077B33-5068-426D-929D-53084E21153D}" type="presOf" srcId="{971B11D1-633C-4C40-AA54-EF51227A0555}" destId="{AA098CEF-3624-46E3-9BE5-EEA0A009C045}" srcOrd="0" destOrd="0" presId="urn:microsoft.com/office/officeart/2005/8/layout/default"/>
    <dgm:cxn modelId="{A4F7F877-C2BB-4591-A7E2-B0C896CBEAA7}" type="presOf" srcId="{EF556517-7F02-4936-872F-FFE2162BB5C0}" destId="{8CC9EE88-67E9-447A-85CA-C886B3B8D30D}" srcOrd="0" destOrd="0" presId="urn:microsoft.com/office/officeart/2005/8/layout/default"/>
    <dgm:cxn modelId="{CE83C77C-0105-4DE8-820B-09B28269D649}" type="presOf" srcId="{C07023E7-43F1-44BC-AE67-44CF40CA8A6E}" destId="{D36C2D8A-714F-4ECB-8AE8-0ABD2C1DBB03}" srcOrd="0" destOrd="0" presId="urn:microsoft.com/office/officeart/2005/8/layout/default"/>
    <dgm:cxn modelId="{00E8DD7D-ABFE-49DD-B2AF-B66224CC6B0A}" srcId="{62A36D29-37E5-4605-8858-C6CC62FB6255}" destId="{C07023E7-43F1-44BC-AE67-44CF40CA8A6E}" srcOrd="1" destOrd="0" parTransId="{AB53CA3B-CFC6-4C92-8E55-F314DA06D272}" sibTransId="{AE06E340-17D4-4640-9655-8C6764AAB69F}"/>
    <dgm:cxn modelId="{03483788-455D-4996-BE56-563BAE39B59B}" srcId="{62A36D29-37E5-4605-8858-C6CC62FB6255}" destId="{EF556517-7F02-4936-872F-FFE2162BB5C0}" srcOrd="4" destOrd="0" parTransId="{431EDA72-C573-4ADE-9753-FC4072D9DC52}" sibTransId="{1253CAFF-70DC-4B5A-9907-0CC4F06A071B}"/>
    <dgm:cxn modelId="{83AF1794-549B-43F2-871B-A618F4897E88}" srcId="{62A36D29-37E5-4605-8858-C6CC62FB6255}" destId="{971B11D1-633C-4C40-AA54-EF51227A0555}" srcOrd="3" destOrd="0" parTransId="{A7F37BA1-BE45-4755-BD77-EBF827739512}" sibTransId="{F3F68FBD-9DCF-4411-B019-C186C3C37391}"/>
    <dgm:cxn modelId="{271F4D97-3AB2-4305-96A8-0D9433774187}" type="presOf" srcId="{62A36D29-37E5-4605-8858-C6CC62FB6255}" destId="{81068E01-AC66-4B9A-BC79-CCBC5DEEF8B8}" srcOrd="0" destOrd="0" presId="urn:microsoft.com/office/officeart/2005/8/layout/default"/>
    <dgm:cxn modelId="{2751D3C6-9ACE-4B81-8973-A5129073A15C}" type="presOf" srcId="{948291F8-E81B-4CA6-8BB7-3200454CDB12}" destId="{7F410C29-5F68-412B-883B-F08ABCCE82B8}" srcOrd="0" destOrd="0" presId="urn:microsoft.com/office/officeart/2005/8/layout/default"/>
    <dgm:cxn modelId="{4460CAFF-FB28-44B7-A0A5-ED94723D1386}" srcId="{62A36D29-37E5-4605-8858-C6CC62FB6255}" destId="{4BF5FFD3-D75E-4412-AD16-07364F83939B}" srcOrd="2" destOrd="0" parTransId="{B7B39034-ECA1-4EE5-B3EC-5F90167BF585}" sibTransId="{66C95738-7938-4C4A-AC95-A2E8BC481DE0}"/>
    <dgm:cxn modelId="{C0DEFA11-DD6E-450D-8E68-3F44A7109453}" type="presParOf" srcId="{81068E01-AC66-4B9A-BC79-CCBC5DEEF8B8}" destId="{7F410C29-5F68-412B-883B-F08ABCCE82B8}" srcOrd="0" destOrd="0" presId="urn:microsoft.com/office/officeart/2005/8/layout/default"/>
    <dgm:cxn modelId="{BBE26B00-D913-47F8-8EB9-928A3432AA1E}" type="presParOf" srcId="{81068E01-AC66-4B9A-BC79-CCBC5DEEF8B8}" destId="{A367400E-08D1-4550-A502-8C43E9D10826}" srcOrd="1" destOrd="0" presId="urn:microsoft.com/office/officeart/2005/8/layout/default"/>
    <dgm:cxn modelId="{18480A9F-08E5-4EAA-9A4F-883BCAD34E6F}" type="presParOf" srcId="{81068E01-AC66-4B9A-BC79-CCBC5DEEF8B8}" destId="{D36C2D8A-714F-4ECB-8AE8-0ABD2C1DBB03}" srcOrd="2" destOrd="0" presId="urn:microsoft.com/office/officeart/2005/8/layout/default"/>
    <dgm:cxn modelId="{D9F5DD0F-FEEF-4819-9B99-F5CD3E501570}" type="presParOf" srcId="{81068E01-AC66-4B9A-BC79-CCBC5DEEF8B8}" destId="{D887663D-B5EB-4EA4-8CF2-F2A3C60F4900}" srcOrd="3" destOrd="0" presId="urn:microsoft.com/office/officeart/2005/8/layout/default"/>
    <dgm:cxn modelId="{99F28D6A-C186-47A9-8926-9A2330CFDB41}" type="presParOf" srcId="{81068E01-AC66-4B9A-BC79-CCBC5DEEF8B8}" destId="{2F485814-94CF-4D8B-A708-DEFD54F7DB3B}" srcOrd="4" destOrd="0" presId="urn:microsoft.com/office/officeart/2005/8/layout/default"/>
    <dgm:cxn modelId="{6ADBBFB3-45C1-4C51-8804-70620C8A0E5E}" type="presParOf" srcId="{81068E01-AC66-4B9A-BC79-CCBC5DEEF8B8}" destId="{CB18E2EC-6115-470A-A985-DF29AF06930D}" srcOrd="5" destOrd="0" presId="urn:microsoft.com/office/officeart/2005/8/layout/default"/>
    <dgm:cxn modelId="{22421CBE-41C8-40E3-B6CF-7F50EC53094F}" type="presParOf" srcId="{81068E01-AC66-4B9A-BC79-CCBC5DEEF8B8}" destId="{AA098CEF-3624-46E3-9BE5-EEA0A009C045}" srcOrd="6" destOrd="0" presId="urn:microsoft.com/office/officeart/2005/8/layout/default"/>
    <dgm:cxn modelId="{94DB3134-2066-4A0A-BD26-4BE9F8F73317}" type="presParOf" srcId="{81068E01-AC66-4B9A-BC79-CCBC5DEEF8B8}" destId="{0271E417-5A4B-4E4B-9B1C-CFE9344551FE}" srcOrd="7" destOrd="0" presId="urn:microsoft.com/office/officeart/2005/8/layout/default"/>
    <dgm:cxn modelId="{E59018A3-9543-4F68-83FC-2C55282CE43A}" type="presParOf" srcId="{81068E01-AC66-4B9A-BC79-CCBC5DEEF8B8}" destId="{8CC9EE88-67E9-447A-85CA-C886B3B8D30D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A2C0AB-0ECB-4365-A0FB-713ECD4CC34D}">
      <dsp:nvSpPr>
        <dsp:cNvPr id="0" name=""/>
        <dsp:cNvSpPr/>
      </dsp:nvSpPr>
      <dsp:spPr>
        <a:xfrm>
          <a:off x="0" y="857589"/>
          <a:ext cx="3309937" cy="198596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0" i="0" kern="1200" dirty="0"/>
            <a:t>Voting </a:t>
          </a:r>
          <a:r>
            <a:rPr lang="ko-KR" sz="4100" b="0" i="0" kern="1200" dirty="0"/>
            <a:t>보팅</a:t>
          </a:r>
          <a:endParaRPr lang="en-US" sz="4100" kern="1200" dirty="0"/>
        </a:p>
      </dsp:txBody>
      <dsp:txXfrm>
        <a:off x="0" y="857589"/>
        <a:ext cx="3309937" cy="1985962"/>
      </dsp:txXfrm>
    </dsp:sp>
    <dsp:sp modelId="{0BBB571D-88DF-4177-9136-3B01269F7C71}">
      <dsp:nvSpPr>
        <dsp:cNvPr id="0" name=""/>
        <dsp:cNvSpPr/>
      </dsp:nvSpPr>
      <dsp:spPr>
        <a:xfrm>
          <a:off x="3640931" y="857589"/>
          <a:ext cx="3309937" cy="1985962"/>
        </a:xfrm>
        <a:prstGeom prst="rect">
          <a:avLst/>
        </a:prstGeom>
        <a:solidFill>
          <a:schemeClr val="accent1">
            <a:shade val="80000"/>
            <a:hueOff val="148586"/>
            <a:satOff val="-12628"/>
            <a:lumOff val="176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0" i="0" kern="1200"/>
            <a:t>Bagging </a:t>
          </a:r>
          <a:r>
            <a:rPr lang="ko-KR" sz="4100" b="0" i="0" kern="1200"/>
            <a:t>배깅</a:t>
          </a:r>
          <a:endParaRPr lang="en-US" sz="4100" kern="1200"/>
        </a:p>
      </dsp:txBody>
      <dsp:txXfrm>
        <a:off x="3640931" y="857589"/>
        <a:ext cx="3309937" cy="1985962"/>
      </dsp:txXfrm>
    </dsp:sp>
    <dsp:sp modelId="{9A372121-5F14-425B-BFE2-3176E8A8EF83}">
      <dsp:nvSpPr>
        <dsp:cNvPr id="0" name=""/>
        <dsp:cNvSpPr/>
      </dsp:nvSpPr>
      <dsp:spPr>
        <a:xfrm>
          <a:off x="7281862" y="857589"/>
          <a:ext cx="3309937" cy="1985962"/>
        </a:xfrm>
        <a:prstGeom prst="rect">
          <a:avLst/>
        </a:prstGeom>
        <a:solidFill>
          <a:schemeClr val="accent1">
            <a:shade val="80000"/>
            <a:hueOff val="297171"/>
            <a:satOff val="-25256"/>
            <a:lumOff val="352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0" i="0" kern="1200"/>
            <a:t>Boosting </a:t>
          </a:r>
          <a:r>
            <a:rPr lang="ko-KR" sz="4100" b="0" i="0" kern="1200"/>
            <a:t>부스팅</a:t>
          </a:r>
          <a:endParaRPr lang="en-US" sz="4100" kern="1200"/>
        </a:p>
      </dsp:txBody>
      <dsp:txXfrm>
        <a:off x="7281862" y="857589"/>
        <a:ext cx="3309937" cy="19859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410C29-5F68-412B-883B-F08ABCCE82B8}">
      <dsp:nvSpPr>
        <dsp:cNvPr id="0" name=""/>
        <dsp:cNvSpPr/>
      </dsp:nvSpPr>
      <dsp:spPr>
        <a:xfrm>
          <a:off x="0" y="53317"/>
          <a:ext cx="3279932" cy="1967959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900" b="0" i="0" kern="1200" dirty="0"/>
            <a:t>AdaBoost</a:t>
          </a:r>
          <a:endParaRPr lang="en-US" sz="2900" kern="1200" dirty="0"/>
        </a:p>
      </dsp:txBody>
      <dsp:txXfrm>
        <a:off x="0" y="53317"/>
        <a:ext cx="3279932" cy="1967959"/>
      </dsp:txXfrm>
    </dsp:sp>
    <dsp:sp modelId="{D36C2D8A-714F-4ECB-8AE8-0ABD2C1DBB03}">
      <dsp:nvSpPr>
        <dsp:cNvPr id="0" name=""/>
        <dsp:cNvSpPr/>
      </dsp:nvSpPr>
      <dsp:spPr>
        <a:xfrm>
          <a:off x="3607926" y="53317"/>
          <a:ext cx="3279932" cy="1967959"/>
        </a:xfrm>
        <a:prstGeom prst="rect">
          <a:avLst/>
        </a:prstGeom>
        <a:solidFill>
          <a:schemeClr val="accent1">
            <a:shade val="80000"/>
            <a:hueOff val="74293"/>
            <a:satOff val="-6314"/>
            <a:lumOff val="882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900" b="0" i="0" kern="1200" dirty="0"/>
            <a:t>Gradient Boosting Machine</a:t>
          </a:r>
          <a:endParaRPr lang="en-US" sz="2900" kern="1200" dirty="0"/>
        </a:p>
      </dsp:txBody>
      <dsp:txXfrm>
        <a:off x="3607926" y="53317"/>
        <a:ext cx="3279932" cy="1967959"/>
      </dsp:txXfrm>
    </dsp:sp>
    <dsp:sp modelId="{2F485814-94CF-4D8B-A708-DEFD54F7DB3B}">
      <dsp:nvSpPr>
        <dsp:cNvPr id="0" name=""/>
        <dsp:cNvSpPr/>
      </dsp:nvSpPr>
      <dsp:spPr>
        <a:xfrm>
          <a:off x="7215852" y="53317"/>
          <a:ext cx="3279932" cy="1967959"/>
        </a:xfrm>
        <a:prstGeom prst="rect">
          <a:avLst/>
        </a:prstGeom>
        <a:solidFill>
          <a:schemeClr val="accent1">
            <a:shade val="80000"/>
            <a:hueOff val="148586"/>
            <a:satOff val="-12628"/>
            <a:lumOff val="176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/>
            <a:t>XGBoost</a:t>
          </a:r>
          <a:endParaRPr lang="en-US" sz="2900" kern="1200" dirty="0"/>
        </a:p>
      </dsp:txBody>
      <dsp:txXfrm>
        <a:off x="7215852" y="53317"/>
        <a:ext cx="3279932" cy="1967959"/>
      </dsp:txXfrm>
    </dsp:sp>
    <dsp:sp modelId="{AA098CEF-3624-46E3-9BE5-EEA0A009C045}">
      <dsp:nvSpPr>
        <dsp:cNvPr id="0" name=""/>
        <dsp:cNvSpPr/>
      </dsp:nvSpPr>
      <dsp:spPr>
        <a:xfrm>
          <a:off x="1803963" y="2349270"/>
          <a:ext cx="3279932" cy="1967959"/>
        </a:xfrm>
        <a:prstGeom prst="rect">
          <a:avLst/>
        </a:prstGeom>
        <a:solidFill>
          <a:schemeClr val="accent1">
            <a:shade val="80000"/>
            <a:hueOff val="222878"/>
            <a:satOff val="-18942"/>
            <a:lumOff val="2647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/>
            <a:t>LightGBM</a:t>
          </a:r>
          <a:endParaRPr lang="en-US" sz="2900" kern="1200" dirty="0"/>
        </a:p>
      </dsp:txBody>
      <dsp:txXfrm>
        <a:off x="1803963" y="2349270"/>
        <a:ext cx="3279932" cy="1967959"/>
      </dsp:txXfrm>
    </dsp:sp>
    <dsp:sp modelId="{8CC9EE88-67E9-447A-85CA-C886B3B8D30D}">
      <dsp:nvSpPr>
        <dsp:cNvPr id="0" name=""/>
        <dsp:cNvSpPr/>
      </dsp:nvSpPr>
      <dsp:spPr>
        <a:xfrm>
          <a:off x="5411889" y="2349270"/>
          <a:ext cx="3279932" cy="1967959"/>
        </a:xfrm>
        <a:prstGeom prst="rect">
          <a:avLst/>
        </a:prstGeom>
        <a:solidFill>
          <a:schemeClr val="accent1">
            <a:shade val="80000"/>
            <a:hueOff val="297171"/>
            <a:satOff val="-25256"/>
            <a:lumOff val="352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/>
            <a:t>Catboost</a:t>
          </a:r>
          <a:endParaRPr lang="en-US" sz="2900" kern="1200" dirty="0"/>
        </a:p>
      </dsp:txBody>
      <dsp:txXfrm>
        <a:off x="5411889" y="2349270"/>
        <a:ext cx="3279932" cy="19679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7FDEB2-12FE-4EAB-AC36-74741D1517E8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19FD3B-103C-45E4-8F1A-1498E5897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02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api/applications/resnet/#resnet101-function" TargetMode="External"/><Relationship Id="rId7" Type="http://schemas.openxmlformats.org/officeDocument/2006/relationships/hyperlink" Target="https://keras.io/api/applications/resnet/#resnet152v2-function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keras.io/api/applications/resnet/#resnet101v2-function" TargetMode="External"/><Relationship Id="rId5" Type="http://schemas.openxmlformats.org/officeDocument/2006/relationships/hyperlink" Target="https://keras.io/api/applications/resnet/#resnet50v2-function" TargetMode="External"/><Relationship Id="rId4" Type="http://schemas.openxmlformats.org/officeDocument/2006/relationships/hyperlink" Target="https://keras.io/api/applications/resnet/#resnet152-function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5.11946.pdf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9FD3B-103C-45E4-8F1A-1498E58978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1774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The ImageNet dataset consists of more than 14 million images, falling into more than 20,000 categories. These complex, pre-trained models are ready for use in many classification and object detection use cases, and they can recognize up to 20,000 different object categories with high accuracy.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9FD3B-103C-45E4-8F1A-1498E589789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183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https://mc.ai/cnn-architectures-lenet-alexnet-vgg-googlenet-and-resnet/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1EA1E8C2-D320-4761-9C05-BA02D31FB321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98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By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Yann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LeCun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Leon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Bottou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Yosuha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Bengio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Patrick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Haffner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1998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1EA1E8C2-D320-4761-9C05-BA02D31FB321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7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Alex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Krizhevsky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 al. from the University of Toronto in their 2012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1EA1E8C2-D320-4761-9C05-BA02D31FB321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1335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Simonyan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Andrew Zisserman from the Oxford Vision Geometry Group (VGG) in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2015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224x224 pixels colored images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1EA1E8C2-D320-4761-9C05-BA02D31FB321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847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Christian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Szegedy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 al. from Google in 2014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299x299 pixels colored images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1EA1E8C2-D320-4761-9C05-BA02D31FB321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5588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Kaiming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He, et al. from Microsoft Research in 2015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224x224 pixels colored images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ResNet50, </a:t>
            </a:r>
            <a:r>
              <a:rPr lang="nb-NO" b="0" i="0" u="sng" dirty="0">
                <a:effectLst/>
                <a:latin typeface="charter"/>
                <a:hlinkClick r:id="rId3"/>
              </a:rPr>
              <a:t>ResNet101</a:t>
            </a:r>
            <a:r>
              <a:rPr lang="nb-NO" b="0" i="0" dirty="0">
                <a:solidFill>
                  <a:srgbClr val="292929"/>
                </a:solidFill>
                <a:effectLst/>
                <a:latin typeface="charter"/>
              </a:rPr>
              <a:t>, </a:t>
            </a:r>
            <a:r>
              <a:rPr lang="nb-NO" b="0" i="0" u="sng" dirty="0">
                <a:effectLst/>
                <a:latin typeface="charter"/>
                <a:hlinkClick r:id="rId4"/>
              </a:rPr>
              <a:t>ResNet152</a:t>
            </a:r>
            <a:r>
              <a:rPr lang="nb-NO" b="0" i="0" dirty="0">
                <a:solidFill>
                  <a:srgbClr val="292929"/>
                </a:solidFill>
                <a:effectLst/>
                <a:latin typeface="charter"/>
              </a:rPr>
              <a:t>, </a:t>
            </a:r>
            <a:r>
              <a:rPr lang="nb-NO" b="0" i="0" u="sng" dirty="0">
                <a:effectLst/>
                <a:latin typeface="charter"/>
                <a:hlinkClick r:id="rId5"/>
              </a:rPr>
              <a:t>ResNet50V2</a:t>
            </a:r>
            <a:r>
              <a:rPr lang="nb-NO" b="0" i="0" dirty="0">
                <a:solidFill>
                  <a:srgbClr val="292929"/>
                </a:solidFill>
                <a:effectLst/>
                <a:latin typeface="charter"/>
              </a:rPr>
              <a:t>, </a:t>
            </a:r>
            <a:r>
              <a:rPr lang="nb-NO" b="0" i="0" u="sng" dirty="0">
                <a:effectLst/>
                <a:latin typeface="charter"/>
                <a:hlinkClick r:id="rId6"/>
              </a:rPr>
              <a:t>ResNet101V2</a:t>
            </a:r>
            <a:r>
              <a:rPr lang="nb-NO" b="0" i="0" dirty="0">
                <a:solidFill>
                  <a:srgbClr val="292929"/>
                </a:solidFill>
                <a:effectLst/>
                <a:latin typeface="charter"/>
              </a:rPr>
              <a:t>, </a:t>
            </a:r>
            <a:r>
              <a:rPr lang="nb-NO" b="0" i="0" u="sng" dirty="0">
                <a:effectLst/>
                <a:latin typeface="charter"/>
                <a:hlinkClick r:id="rId7"/>
              </a:rPr>
              <a:t>ResNet152V2</a:t>
            </a: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1EA1E8C2-D320-4761-9C05-BA02D31FB321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485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9FD3B-103C-45E4-8F1A-1498E589789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2747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In 2017, Google introduced </a:t>
            </a:r>
            <a:r>
              <a:rPr lang="en-US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MobileNets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, a family of computer vision models based on TensorFlow. </a:t>
            </a:r>
          </a:p>
          <a:p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The original paper was followed by the release of MobileNetV2 in April 2018 and MobileNetV3 in May 2019.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9FD3B-103C-45E4-8F1A-1498E589789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222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by Google with the paper “</a:t>
            </a:r>
            <a:r>
              <a:rPr lang="en-US" b="0" i="0" u="sng" dirty="0" err="1">
                <a:effectLst/>
                <a:latin typeface="charter"/>
                <a:hlinkClick r:id="rId3"/>
              </a:rPr>
              <a:t>EfficientNet</a:t>
            </a:r>
            <a:r>
              <a:rPr lang="en-US" b="0" i="0" u="sng" dirty="0">
                <a:effectLst/>
                <a:latin typeface="charter"/>
                <a:hlinkClick r:id="rId3"/>
              </a:rPr>
              <a:t>: Rethinking Model Scaling for Convolutional Neural Networks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” in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9FD3B-103C-45E4-8F1A-1498E589789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67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만약 모든 모델이 </a:t>
            </a:r>
            <a:r>
              <a:rPr lang="en-US" dirty="0" err="1"/>
              <a:t>predict_proba</a:t>
            </a:r>
            <a:r>
              <a:rPr lang="en-US" dirty="0"/>
              <a:t>() </a:t>
            </a:r>
            <a:r>
              <a:rPr lang="ko-KR" altLang="en-US" dirty="0"/>
              <a:t>메서드가 있으면</a:t>
            </a:r>
            <a:r>
              <a:rPr lang="en-US" altLang="ko-KR" dirty="0"/>
              <a:t>, </a:t>
            </a:r>
            <a:r>
              <a:rPr lang="ko-KR" altLang="en-US" dirty="0"/>
              <a:t>예측의 평균을 내어 </a:t>
            </a:r>
            <a:r>
              <a:rPr lang="en-US" dirty="0"/>
              <a:t>soft voting</a:t>
            </a:r>
            <a:r>
              <a:rPr lang="ko-KR" altLang="en-US" dirty="0"/>
              <a:t>을 할 수 있음</a:t>
            </a:r>
            <a:endParaRPr lang="en-US" altLang="ko-KR" dirty="0"/>
          </a:p>
          <a:p>
            <a:r>
              <a:rPr lang="en-US" dirty="0"/>
              <a:t>svc</a:t>
            </a:r>
            <a:r>
              <a:rPr lang="ko-KR" altLang="en-US" dirty="0"/>
              <a:t>는 </a:t>
            </a:r>
            <a:r>
              <a:rPr lang="en-US" dirty="0" err="1"/>
              <a:t>predict_proba</a:t>
            </a:r>
            <a:r>
              <a:rPr lang="ko-KR" altLang="en-US" dirty="0"/>
              <a:t>를 제공하지 않아</a:t>
            </a:r>
            <a:r>
              <a:rPr lang="en-US" altLang="ko-KR" dirty="0"/>
              <a:t>, </a:t>
            </a:r>
            <a:r>
              <a:rPr lang="en-US" dirty="0"/>
              <a:t>probability = True </a:t>
            </a:r>
            <a:r>
              <a:rPr lang="ko-KR" altLang="en-US" dirty="0"/>
              <a:t>지정 해야 사용 가능</a:t>
            </a:r>
            <a:r>
              <a:rPr lang="en-US" altLang="ko-KR" dirty="0"/>
              <a:t>. </a:t>
            </a:r>
            <a:r>
              <a:rPr lang="ko-KR" altLang="en-US" dirty="0"/>
              <a:t>대신 교차 검증을 사용해서 확률을 추정하기 때문에 성능은 좋아지지만 훈련속도는 느려짐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9FD3B-103C-45E4-8F1A-1498E58978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194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8 alternative implementations of </a:t>
            </a:r>
            <a:r>
              <a:rPr lang="en-US" dirty="0" err="1"/>
              <a:t>EfficientNet</a:t>
            </a:r>
            <a:r>
              <a:rPr lang="en-US" dirty="0"/>
              <a:t> (B0 to B7)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9FD3B-103C-45E4-8F1A-1498E589789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3555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9FD3B-103C-45E4-8F1A-1498E589789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614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9FD3B-103C-45E4-8F1A-1498E589789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07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solidFill>
                <a:srgbClr val="5F5F5F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9FD3B-103C-45E4-8F1A-1498E589789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0344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example, </a:t>
            </a:r>
            <a:r>
              <a:rPr lang="ko-KR" altLang="en-US" dirty="0"/>
              <a:t>총 </a:t>
            </a:r>
            <a:r>
              <a:rPr lang="en-US" altLang="ko-KR" dirty="0"/>
              <a:t>45</a:t>
            </a:r>
            <a:r>
              <a:rPr lang="ko-KR" altLang="en-US" dirty="0"/>
              <a:t>개의 훈련 샘플이 있고 배치사이즈가 </a:t>
            </a:r>
            <a:r>
              <a:rPr lang="en-US" altLang="ko-KR" dirty="0"/>
              <a:t>3</a:t>
            </a:r>
            <a:r>
              <a:rPr lang="ko-KR" altLang="en-US" dirty="0"/>
              <a:t>이면 최대 </a:t>
            </a:r>
            <a:r>
              <a:rPr lang="en-US" altLang="ko-KR" dirty="0"/>
              <a:t>15 </a:t>
            </a:r>
            <a:r>
              <a:rPr lang="ko-KR" altLang="en-US" dirty="0"/>
              <a:t>스텝으로 지정 </a:t>
            </a:r>
            <a:r>
              <a:rPr lang="en-US" altLang="ko-KR" dirty="0"/>
              <a:t>(</a:t>
            </a:r>
            <a:r>
              <a:rPr lang="ko-KR" altLang="en-US" dirty="0"/>
              <a:t>그 이하도 가능</a:t>
            </a:r>
            <a:r>
              <a:rPr lang="en-US" altLang="ko-KR" dirty="0"/>
              <a:t>). </a:t>
            </a:r>
            <a:r>
              <a:rPr lang="ko-KR" altLang="en-US" dirty="0"/>
              <a:t>총 </a:t>
            </a:r>
            <a:r>
              <a:rPr lang="en-US" altLang="ko-KR" dirty="0"/>
              <a:t>80</a:t>
            </a:r>
            <a:r>
              <a:rPr lang="ko-KR" altLang="en-US" dirty="0"/>
              <a:t>개의 훈련 샘플이 있고 배치사이즈가 </a:t>
            </a:r>
            <a:r>
              <a:rPr lang="en-US" altLang="ko-KR" dirty="0"/>
              <a:t>10</a:t>
            </a:r>
            <a:r>
              <a:rPr lang="ko-KR" altLang="en-US" dirty="0"/>
              <a:t>이면 최대 </a:t>
            </a:r>
            <a:r>
              <a:rPr lang="en-US" altLang="ko-KR" dirty="0"/>
              <a:t>8 </a:t>
            </a:r>
            <a:r>
              <a:rPr lang="ko-KR" altLang="en-US" dirty="0"/>
              <a:t>스텝으로 지정</a:t>
            </a:r>
            <a:endParaRPr lang="en-US" altLang="ko-KR" dirty="0"/>
          </a:p>
          <a:p>
            <a:r>
              <a:rPr lang="en-US" altLang="ko-KR" dirty="0" err="1"/>
              <a:t>steps_per_epoch</a:t>
            </a:r>
            <a:r>
              <a:rPr lang="en-US" altLang="ko-KR" dirty="0"/>
              <a:t> = </a:t>
            </a:r>
            <a:r>
              <a:rPr lang="ko-KR" altLang="en-US" dirty="0"/>
              <a:t>훈련 샘플 수 </a:t>
            </a:r>
            <a:r>
              <a:rPr lang="en-US" altLang="ko-KR" dirty="0"/>
              <a:t>/ </a:t>
            </a:r>
            <a:r>
              <a:rPr lang="ko-KR" altLang="en-US" dirty="0"/>
              <a:t>배치 사이즈 </a:t>
            </a:r>
            <a:r>
              <a:rPr lang="en-US" altLang="ko-KR" dirty="0"/>
              <a:t>= 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)//</a:t>
            </a:r>
            <a:r>
              <a:rPr lang="en-US" dirty="0" err="1"/>
              <a:t>batch_size</a:t>
            </a:r>
            <a:r>
              <a:rPr lang="en-US" dirty="0"/>
              <a:t> </a:t>
            </a:r>
          </a:p>
          <a:p>
            <a:r>
              <a:rPr lang="en-US" dirty="0" err="1"/>
              <a:t>validation_steps</a:t>
            </a:r>
            <a:r>
              <a:rPr lang="en-US" dirty="0"/>
              <a:t> = 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X_test</a:t>
            </a:r>
            <a:r>
              <a:rPr lang="en-US" dirty="0"/>
              <a:t>)//</a:t>
            </a:r>
            <a:r>
              <a:rPr lang="en-US" dirty="0" err="1"/>
              <a:t>batch_size</a:t>
            </a:r>
            <a:endParaRPr lang="en-US" dirty="0"/>
          </a:p>
          <a:p>
            <a:endParaRPr lang="ko-KR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9FD3B-103C-45E4-8F1A-1498E589789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5273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 err="1">
                <a:solidFill>
                  <a:srgbClr val="5F5F5F"/>
                </a:solidFill>
                <a:effectLst/>
                <a:latin typeface="Lato" panose="020F0502020204030203" pitchFamily="34" charset="0"/>
              </a:rPr>
              <a:t>fill_mode</a:t>
            </a:r>
            <a:r>
              <a:rPr lang="en-US" altLang="ko-KR" b="0" i="0" dirty="0">
                <a:solidFill>
                  <a:srgbClr val="5F5F5F"/>
                </a:solidFill>
                <a:effectLst/>
                <a:latin typeface="Lato" panose="020F0502020204030203" pitchFamily="34" charset="0"/>
              </a:rPr>
              <a:t>: default </a:t>
            </a:r>
            <a:r>
              <a:rPr lang="ko-KR" altLang="en-US" b="0" i="0" dirty="0">
                <a:solidFill>
                  <a:srgbClr val="5F5F5F"/>
                </a:solidFill>
                <a:effectLst/>
                <a:latin typeface="Lato" panose="020F0502020204030203" pitchFamily="34" charset="0"/>
              </a:rPr>
              <a:t>‘</a:t>
            </a:r>
            <a:r>
              <a:rPr lang="en-US" altLang="ko-KR" b="0" i="0" dirty="0">
                <a:solidFill>
                  <a:srgbClr val="5F5F5F"/>
                </a:solidFill>
                <a:effectLst/>
                <a:latin typeface="Lato" panose="020F0502020204030203" pitchFamily="34" charset="0"/>
              </a:rPr>
              <a:t>nearest’. {‘constant’, ‘nearest’, ‘reflect’, ‘wrap’} </a:t>
            </a:r>
            <a:r>
              <a:rPr lang="ko-KR" altLang="en-US" b="0" i="0" dirty="0">
                <a:solidFill>
                  <a:srgbClr val="5F5F5F"/>
                </a:solidFill>
                <a:effectLst/>
                <a:latin typeface="Lato" panose="020F0502020204030203" pitchFamily="34" charset="0"/>
              </a:rPr>
              <a:t>중 하나의 값으로 지정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9FD3B-103C-45E4-8F1A-1498E589789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262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BaggingClassifier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에서 사용한 분류기가 클래스 확률추정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predict_proba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이 가능하면 자동으로 간접 투표 사용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9FD3B-103C-45E4-8F1A-1498E58978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853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SAMME(Stagewise Additive Modeling using a Multiclass Exponential loss function)</a:t>
            </a:r>
          </a:p>
          <a:p>
            <a:pPr>
              <a:spcBef>
                <a:spcPts val="0"/>
              </a:spcBef>
              <a:buNone/>
            </a:pP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기본 학습기가 확률 추정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predict_proba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이 가능하면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SAMME.R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사용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일반적으로 성능이 더 좋음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9FD3B-103C-45E4-8F1A-1498E58978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75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9FD3B-103C-45E4-8F1A-1498E58978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737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max_depth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3,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학습률은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0.1,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예제가 이진분류이므로 목적함수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objective)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는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binary:logistic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이진 로지스틱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부스팅 반복횟수는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400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9FD3B-103C-45E4-8F1A-1498E58978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91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r>
              <a:rPr lang="en-US" altLang="ko-KR" i="0" dirty="0">
                <a:solidFill>
                  <a:srgbClr val="408080"/>
                </a:solidFill>
                <a:effectLst/>
              </a:rPr>
              <a:t># </a:t>
            </a:r>
            <a:r>
              <a:rPr lang="en-US" altLang="ko-KR" i="0" dirty="0" err="1">
                <a:solidFill>
                  <a:srgbClr val="408080"/>
                </a:solidFill>
                <a:effectLst/>
              </a:rPr>
              <a:t>max_depth</a:t>
            </a:r>
            <a:r>
              <a:rPr lang="en-US" altLang="ko-KR" i="0" dirty="0">
                <a:solidFill>
                  <a:srgbClr val="408080"/>
                </a:solidFill>
                <a:effectLst/>
              </a:rPr>
              <a:t> = 3, </a:t>
            </a:r>
            <a:r>
              <a:rPr lang="ko-KR" altLang="en-US" i="0" dirty="0">
                <a:solidFill>
                  <a:srgbClr val="408080"/>
                </a:solidFill>
                <a:effectLst/>
              </a:rPr>
              <a:t>학습률은 </a:t>
            </a:r>
            <a:r>
              <a:rPr lang="en-US" altLang="ko-KR" i="0" dirty="0">
                <a:solidFill>
                  <a:srgbClr val="408080"/>
                </a:solidFill>
                <a:effectLst/>
              </a:rPr>
              <a:t>0.1, </a:t>
            </a:r>
            <a:r>
              <a:rPr lang="ko-KR" altLang="en-US" i="0" dirty="0">
                <a:solidFill>
                  <a:srgbClr val="408080"/>
                </a:solidFill>
                <a:effectLst/>
              </a:rPr>
              <a:t>예제가 이진분류이므로 목적함수</a:t>
            </a:r>
            <a:r>
              <a:rPr lang="en-US" altLang="ko-KR" i="0" dirty="0">
                <a:solidFill>
                  <a:srgbClr val="408080"/>
                </a:solidFill>
                <a:effectLst/>
              </a:rPr>
              <a:t>(objective)</a:t>
            </a:r>
            <a:r>
              <a:rPr lang="ko-KR" altLang="en-US" i="0" dirty="0">
                <a:solidFill>
                  <a:srgbClr val="408080"/>
                </a:solidFill>
                <a:effectLst/>
              </a:rPr>
              <a:t>는 </a:t>
            </a:r>
            <a:r>
              <a:rPr lang="en-US" altLang="ko-KR" i="0" dirty="0" err="1">
                <a:solidFill>
                  <a:srgbClr val="408080"/>
                </a:solidFill>
                <a:effectLst/>
              </a:rPr>
              <a:t>binary:logistic</a:t>
            </a:r>
            <a:r>
              <a:rPr lang="en-US" altLang="ko-KR" i="0" dirty="0">
                <a:solidFill>
                  <a:srgbClr val="408080"/>
                </a:solidFill>
                <a:effectLst/>
              </a:rPr>
              <a:t>(</a:t>
            </a:r>
            <a:r>
              <a:rPr lang="ko-KR" altLang="en-US" i="0" dirty="0">
                <a:solidFill>
                  <a:srgbClr val="408080"/>
                </a:solidFill>
                <a:effectLst/>
              </a:rPr>
              <a:t>이진 로지스틱</a:t>
            </a:r>
            <a:r>
              <a:rPr lang="en-US" altLang="ko-KR" i="0" dirty="0">
                <a:solidFill>
                  <a:srgbClr val="408080"/>
                </a:solidFill>
                <a:effectLst/>
              </a:rPr>
              <a:t>)</a:t>
            </a:r>
            <a:r>
              <a:rPr lang="ko-KR" altLang="en-US" i="0" dirty="0"/>
              <a:t> </a:t>
            </a:r>
            <a:endParaRPr lang="en-US" altLang="ko-KR" i="0" dirty="0"/>
          </a:p>
          <a:p>
            <a:pPr>
              <a:spcBef>
                <a:spcPts val="0"/>
              </a:spcBef>
              <a:buNone/>
            </a:pPr>
            <a:r>
              <a:rPr lang="en-US" altLang="ko-KR" i="0" dirty="0">
                <a:solidFill>
                  <a:srgbClr val="408080"/>
                </a:solidFill>
                <a:effectLst/>
              </a:rPr>
              <a:t># </a:t>
            </a:r>
            <a:r>
              <a:rPr lang="ko-KR" altLang="en-US" i="0" dirty="0">
                <a:solidFill>
                  <a:srgbClr val="408080"/>
                </a:solidFill>
                <a:effectLst/>
              </a:rPr>
              <a:t>오류함수의 평가성능지표는 </a:t>
            </a:r>
            <a:r>
              <a:rPr lang="en-US" altLang="ko-KR" i="0" dirty="0" err="1">
                <a:solidFill>
                  <a:srgbClr val="408080"/>
                </a:solidFill>
                <a:effectLst/>
              </a:rPr>
              <a:t>logloss</a:t>
            </a:r>
            <a:r>
              <a:rPr lang="ko-KR" altLang="en-US" i="0" dirty="0"/>
              <a:t> </a:t>
            </a:r>
            <a:endParaRPr lang="en-US" altLang="ko-KR" i="0" dirty="0"/>
          </a:p>
          <a:p>
            <a:pPr>
              <a:spcBef>
                <a:spcPts val="0"/>
              </a:spcBef>
              <a:buNone/>
            </a:pPr>
            <a:r>
              <a:rPr lang="en-US" altLang="ko-KR" i="0" dirty="0">
                <a:solidFill>
                  <a:srgbClr val="408080"/>
                </a:solidFill>
                <a:effectLst/>
              </a:rPr>
              <a:t># </a:t>
            </a:r>
            <a:r>
              <a:rPr lang="ko-KR" altLang="en-US" i="0" dirty="0">
                <a:solidFill>
                  <a:srgbClr val="408080"/>
                </a:solidFill>
                <a:effectLst/>
              </a:rPr>
              <a:t>부스팅 반복횟수는 </a:t>
            </a:r>
            <a:r>
              <a:rPr lang="en-US" altLang="ko-KR" i="0" dirty="0">
                <a:solidFill>
                  <a:srgbClr val="408080"/>
                </a:solidFill>
                <a:effectLst/>
              </a:rPr>
              <a:t>400</a:t>
            </a:r>
            <a:r>
              <a:rPr lang="ko-KR" altLang="en-US" i="0" dirty="0"/>
              <a:t> </a:t>
            </a:r>
            <a:endParaRPr lang="en-US" altLang="ko-KR" i="0" dirty="0"/>
          </a:p>
          <a:p>
            <a:pPr>
              <a:spcBef>
                <a:spcPts val="0"/>
              </a:spcBef>
              <a:buNone/>
            </a:pPr>
            <a:r>
              <a:rPr lang="en-US" altLang="ko-KR" i="0" dirty="0">
                <a:solidFill>
                  <a:srgbClr val="408080"/>
                </a:solidFill>
                <a:effectLst/>
              </a:rPr>
              <a:t># </a:t>
            </a:r>
            <a:r>
              <a:rPr lang="ko-KR" altLang="en-US" i="0" dirty="0">
                <a:solidFill>
                  <a:srgbClr val="408080"/>
                </a:solidFill>
                <a:effectLst/>
              </a:rPr>
              <a:t>조기중단을 위한 최소 반복횟수는 </a:t>
            </a:r>
            <a:r>
              <a:rPr lang="en-US" altLang="ko-KR" i="0" dirty="0">
                <a:solidFill>
                  <a:srgbClr val="408080"/>
                </a:solidFill>
                <a:effectLst/>
              </a:rPr>
              <a:t>100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9FD3B-103C-45E4-8F1A-1498E58978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721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9FD3B-103C-45E4-8F1A-1498E58978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76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0011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92901" y="2490674"/>
            <a:ext cx="7139958" cy="1032826"/>
          </a:xfrm>
          <a:solidFill>
            <a:schemeClr val="tx1">
              <a:alpha val="70000"/>
            </a:schemeClr>
          </a:solidFill>
        </p:spPr>
        <p:txBody>
          <a:bodyPr anchor="b">
            <a:noAutofit/>
          </a:bodyPr>
          <a:lstStyle>
            <a:lvl1pPr algn="r">
              <a:lnSpc>
                <a:spcPct val="80000"/>
              </a:lnSpc>
              <a:defRPr sz="4400" b="0" spc="-120" baseline="0">
                <a:solidFill>
                  <a:srgbClr val="FFFFF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92901" y="3535075"/>
            <a:ext cx="7139958" cy="701259"/>
          </a:xfrm>
          <a:solidFill>
            <a:schemeClr val="tx1">
              <a:alpha val="70000"/>
            </a:schemeClr>
          </a:solidFill>
        </p:spPr>
        <p:txBody>
          <a:bodyPr>
            <a:normAutofit/>
          </a:bodyPr>
          <a:lstStyle>
            <a:lvl1pPr marL="0" indent="0" algn="r">
              <a:buNone/>
              <a:defRPr sz="3200">
                <a:solidFill>
                  <a:schemeClr val="accent3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defRPr>
            </a:lvl1pPr>
            <a:lvl2pPr marL="457189" indent="0" algn="ctr">
              <a:buNone/>
              <a:defRPr sz="28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en-US" altLang="ko-KR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0878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41FB7-F621-4784-8131-1EE72F66A7A7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40671-717A-4B20-8610-62374C745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458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1" y="695325"/>
            <a:ext cx="2628900" cy="4800600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6" y="714376"/>
            <a:ext cx="7734300" cy="5400675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41FB7-F621-4784-8131-1EE72F66A7A7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40671-717A-4B20-8610-62374C745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7248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90" y="2435958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1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41FB7-F621-4784-8131-1EE72F66A7A7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40671-717A-4B20-8610-62374C745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520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One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"/>
          <p:cNvSpPr txBox="1">
            <a:spLocks noGrp="1"/>
          </p:cNvSpPr>
          <p:nvPr>
            <p:ph type="title"/>
          </p:nvPr>
        </p:nvSpPr>
        <p:spPr>
          <a:xfrm>
            <a:off x="609600" y="215373"/>
            <a:ext cx="10972800" cy="109727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7FA3"/>
              </a:buClr>
              <a:buFont typeface="Times New Roman"/>
              <a:buNone/>
              <a:defRPr sz="3600" b="1" i="0" u="none" strike="noStrike" cap="none">
                <a:solidFill>
                  <a:srgbClr val="007FA3"/>
                </a:solidFill>
                <a:latin typeface="+mj-lt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125294" y="6172201"/>
            <a:ext cx="11460479" cy="2354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189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377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566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754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5943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131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32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509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/>
          </a:p>
        </p:txBody>
      </p:sp>
      <p:sp>
        <p:nvSpPr>
          <p:cNvPr id="35" name="Shape 35"/>
          <p:cNvSpPr txBox="1">
            <a:spLocks noGrp="1"/>
          </p:cNvSpPr>
          <p:nvPr>
            <p:ph type="dt" idx="10"/>
          </p:nvPr>
        </p:nvSpPr>
        <p:spPr>
          <a:xfrm>
            <a:off x="8447618" y="113073"/>
            <a:ext cx="2844799" cy="1828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189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377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566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754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5943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131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32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509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BF741FB7-F621-4784-8131-1EE72F66A7A7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11292417" y="113073"/>
            <a:ext cx="735711" cy="182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fld id="{18F40671-717A-4B20-8610-62374C74585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BB07C-705F-4113-A2C5-779D6EA64D9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556327"/>
            <a:ext cx="10972800" cy="4434275"/>
          </a:xfrm>
        </p:spPr>
        <p:txBody>
          <a:bodyPr lIns="0" tIns="0" rIns="0" bIns="0"/>
          <a:lstStyle>
            <a:lvl1pPr indent="-255594">
              <a:defRPr sz="2400">
                <a:latin typeface="+mn-lt"/>
              </a:defRPr>
            </a:lvl1pPr>
            <a:lvl2pPr indent="-284393">
              <a:defRPr sz="2400">
                <a:latin typeface="+mn-lt"/>
              </a:defRPr>
            </a:lvl2pPr>
            <a:lvl3pPr indent="-230394">
              <a:defRPr sz="2400">
                <a:latin typeface="+mn-lt"/>
              </a:defRPr>
            </a:lvl3pPr>
            <a:lvl4pPr indent="-230394">
              <a:defRPr sz="2400">
                <a:latin typeface="+mn-lt"/>
              </a:defRPr>
            </a:lvl4pPr>
            <a:lvl5pPr indent="-230394">
              <a:defRPr sz="2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788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841667" y="1230224"/>
            <a:ext cx="51712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583475" y="2158267"/>
            <a:ext cx="5825392" cy="43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◉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6683887" y="2158267"/>
            <a:ext cx="4820135" cy="43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◉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7" name="Google Shape;37;p6"/>
          <p:cNvCxnSpPr/>
          <p:nvPr/>
        </p:nvCxnSpPr>
        <p:spPr>
          <a:xfrm>
            <a:off x="0" y="1508967"/>
            <a:ext cx="1834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1089967" y="1238356"/>
            <a:ext cx="541200" cy="5412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cxnSp>
        <p:nvCxnSpPr>
          <p:cNvPr id="39" name="Google Shape;39;p6"/>
          <p:cNvCxnSpPr/>
          <p:nvPr/>
        </p:nvCxnSpPr>
        <p:spPr>
          <a:xfrm>
            <a:off x="7020867" y="1508967"/>
            <a:ext cx="5171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18F40671-717A-4B20-8610-62374C745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9806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0" y="1508967"/>
            <a:ext cx="1834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/>
          <p:nvPr/>
        </p:nvSpPr>
        <p:spPr>
          <a:xfrm>
            <a:off x="1089967" y="1238356"/>
            <a:ext cx="541200" cy="5412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841667" y="1230224"/>
            <a:ext cx="51712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696686" y="2155293"/>
            <a:ext cx="10694284" cy="41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507987" rtl="0">
              <a:spcBef>
                <a:spcPts val="8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32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1219170" lvl="1" indent="-474121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667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828754" lvl="2" indent="-474121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667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" name="Google Shape;31;p5"/>
          <p:cNvCxnSpPr/>
          <p:nvPr/>
        </p:nvCxnSpPr>
        <p:spPr>
          <a:xfrm>
            <a:off x="7020867" y="1508967"/>
            <a:ext cx="5171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18F40671-717A-4B20-8610-62374C745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28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000F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F2A77DA9-9E86-DB04-5B17-EA8E7B01C7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141" y="17664"/>
            <a:ext cx="4575857" cy="1635868"/>
          </a:xfrm>
          <a:prstGeom prst="rect">
            <a:avLst/>
          </a:prstGeom>
          <a:solidFill>
            <a:srgbClr val="000000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226" y="-3584"/>
            <a:ext cx="10772775" cy="1658199"/>
          </a:xfrm>
        </p:spPr>
        <p:txBody>
          <a:bodyPr>
            <a:noAutofit/>
          </a:bodyPr>
          <a:lstStyle>
            <a:lvl1pPr>
              <a:defRPr sz="4400" b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76276" y="1654614"/>
            <a:ext cx="10753725" cy="5203385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defRPr>
            </a:lvl1pPr>
            <a:lvl2pPr>
              <a:lnSpc>
                <a:spcPct val="100000"/>
              </a:lnSpc>
              <a:defRPr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defRPr>
            </a:lvl2pPr>
            <a:lvl3pPr>
              <a:lnSpc>
                <a:spcPct val="100000"/>
              </a:lnSpc>
              <a:defRPr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defRPr>
            </a:lvl3pPr>
            <a:lvl4pPr>
              <a:lnSpc>
                <a:spcPct val="100000"/>
              </a:lnSpc>
              <a:defRPr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defRPr>
            </a:lvl5pPr>
          </a:lstStyle>
          <a:p>
            <a:pPr lvl="0"/>
            <a:r>
              <a:rPr lang="en-US" altLang="ko-KR" dirty="0"/>
              <a:t> Edit Master text styles</a:t>
            </a:r>
          </a:p>
          <a:p>
            <a:pPr lvl="1"/>
            <a:r>
              <a:rPr lang="en-US" altLang="ko-KR" dirty="0"/>
              <a:t> Second level</a:t>
            </a:r>
          </a:p>
          <a:p>
            <a:pPr lvl="2"/>
            <a:r>
              <a:rPr lang="en-US" altLang="ko-KR" dirty="0"/>
              <a:t> Third level</a:t>
            </a:r>
          </a:p>
          <a:p>
            <a:pPr lvl="3"/>
            <a:r>
              <a:rPr lang="en-US" altLang="ko-KR" dirty="0"/>
              <a:t> Fourth level</a:t>
            </a:r>
          </a:p>
          <a:p>
            <a:pPr lvl="4"/>
            <a:r>
              <a:rPr lang="en-US" altLang="ko-KR" dirty="0"/>
              <a:t> 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564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41FB7-F621-4784-8131-1EE72F66A7A7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40671-717A-4B20-8610-62374C745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981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 shadeToTitle="1">
        <a:solidFill>
          <a:srgbClr val="001A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226" y="0"/>
            <a:ext cx="10772775" cy="1981533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76656" y="1998134"/>
            <a:ext cx="5038344" cy="48598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defRPr>
            </a:lvl1pPr>
            <a:lvl2pPr>
              <a:lnSpc>
                <a:spcPct val="100000"/>
              </a:lnSpc>
              <a:defRPr sz="2400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defRPr>
            </a:lvl2pPr>
            <a:lvl3pPr>
              <a:lnSpc>
                <a:spcPct val="100000"/>
              </a:lnSpc>
              <a:defRPr sz="2400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defRPr>
            </a:lvl3pPr>
            <a:lvl4pPr>
              <a:lnSpc>
                <a:spcPct val="100000"/>
              </a:lnSpc>
              <a:defRPr sz="2400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defRPr>
            </a:lvl4pPr>
            <a:lvl5pPr>
              <a:lnSpc>
                <a:spcPct val="100000"/>
              </a:lnSpc>
              <a:defRPr sz="2400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dirty="0"/>
              <a:t> Edit Master text styles</a:t>
            </a:r>
          </a:p>
          <a:p>
            <a:pPr lvl="1"/>
            <a:r>
              <a:rPr lang="en-US" altLang="ko-KR" dirty="0"/>
              <a:t> Second level</a:t>
            </a:r>
          </a:p>
          <a:p>
            <a:pPr lvl="2"/>
            <a:r>
              <a:rPr lang="en-US" altLang="ko-KR" dirty="0"/>
              <a:t> Third level</a:t>
            </a:r>
          </a:p>
          <a:p>
            <a:pPr lvl="3"/>
            <a:r>
              <a:rPr lang="en-US" altLang="ko-KR" dirty="0"/>
              <a:t> Fourth level</a:t>
            </a:r>
          </a:p>
          <a:p>
            <a:pPr lvl="4"/>
            <a:r>
              <a:rPr lang="en-US" altLang="ko-KR" dirty="0"/>
              <a:t> 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08915" y="1998135"/>
            <a:ext cx="5421085" cy="485986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defRPr>
            </a:lvl1pPr>
            <a:lvl2pPr>
              <a:lnSpc>
                <a:spcPct val="100000"/>
              </a:lnSpc>
              <a:defRPr sz="2400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defRPr>
            </a:lvl2pPr>
            <a:lvl3pPr>
              <a:lnSpc>
                <a:spcPct val="100000"/>
              </a:lnSpc>
              <a:defRPr sz="2400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defRPr>
            </a:lvl3pPr>
            <a:lvl4pPr>
              <a:lnSpc>
                <a:spcPct val="100000"/>
              </a:lnSpc>
              <a:defRPr sz="2400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defRPr>
            </a:lvl4pPr>
            <a:lvl5pPr>
              <a:lnSpc>
                <a:spcPct val="100000"/>
              </a:lnSpc>
              <a:defRPr sz="2400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dirty="0"/>
              <a:t> Edit Master text styles</a:t>
            </a:r>
          </a:p>
          <a:p>
            <a:pPr lvl="1"/>
            <a:r>
              <a:rPr lang="en-US" altLang="ko-KR" dirty="0"/>
              <a:t> Second level</a:t>
            </a:r>
          </a:p>
          <a:p>
            <a:pPr lvl="2"/>
            <a:r>
              <a:rPr lang="en-US" altLang="ko-KR" dirty="0"/>
              <a:t> Third level</a:t>
            </a:r>
          </a:p>
          <a:p>
            <a:pPr lvl="3"/>
            <a:r>
              <a:rPr lang="en-US" altLang="ko-KR" dirty="0"/>
              <a:t> Fourth level</a:t>
            </a:r>
          </a:p>
          <a:p>
            <a:pPr lvl="4"/>
            <a:r>
              <a:rPr lang="en-US" altLang="ko-KR" dirty="0"/>
              <a:t> 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423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dirty="0"/>
              <a:t> Edit Master text styles</a:t>
            </a:r>
          </a:p>
          <a:p>
            <a:pPr lvl="1"/>
            <a:r>
              <a:rPr lang="en-US" altLang="ko-KR" dirty="0"/>
              <a:t> Second level</a:t>
            </a:r>
          </a:p>
          <a:p>
            <a:pPr lvl="2"/>
            <a:r>
              <a:rPr lang="en-US" altLang="ko-KR" dirty="0"/>
              <a:t> Third level</a:t>
            </a:r>
          </a:p>
          <a:p>
            <a:pPr lvl="3"/>
            <a:r>
              <a:rPr lang="en-US" altLang="ko-KR" dirty="0"/>
              <a:t> Fourth level</a:t>
            </a:r>
          </a:p>
          <a:p>
            <a:pPr lvl="4"/>
            <a:r>
              <a:rPr lang="en-US" altLang="ko-KR" dirty="0"/>
              <a:t> 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007608" y="2750991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dirty="0"/>
              <a:t> Edit Master text styles</a:t>
            </a:r>
          </a:p>
          <a:p>
            <a:pPr lvl="1"/>
            <a:r>
              <a:rPr lang="en-US" altLang="ko-KR" dirty="0"/>
              <a:t> Second level</a:t>
            </a:r>
          </a:p>
          <a:p>
            <a:pPr lvl="2"/>
            <a:r>
              <a:rPr lang="en-US" altLang="ko-KR" dirty="0"/>
              <a:t> Third level</a:t>
            </a:r>
          </a:p>
          <a:p>
            <a:pPr lvl="3"/>
            <a:r>
              <a:rPr lang="en-US" altLang="ko-KR" dirty="0"/>
              <a:t> Fourth level</a:t>
            </a:r>
          </a:p>
          <a:p>
            <a:pPr lvl="4"/>
            <a:r>
              <a:rPr lang="en-US" altLang="ko-KR" dirty="0"/>
              <a:t> 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41FB7-F621-4784-8131-1EE72F66A7A7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40671-717A-4B20-8610-62374C745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157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496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41FB7-F621-4784-8131-1EE72F66A7A7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40671-717A-4B20-8610-62374C745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9474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3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/>
              <a:t> Edit Master text styles</a:t>
            </a:r>
          </a:p>
          <a:p>
            <a:pPr lvl="1"/>
            <a:r>
              <a:rPr lang="en-US" altLang="ko-KR" dirty="0"/>
              <a:t> Second level</a:t>
            </a:r>
          </a:p>
          <a:p>
            <a:pPr lvl="2"/>
            <a:r>
              <a:rPr lang="en-US" altLang="ko-KR" dirty="0"/>
              <a:t> Third level</a:t>
            </a:r>
          </a:p>
          <a:p>
            <a:pPr lvl="3"/>
            <a:r>
              <a:rPr lang="en-US" altLang="ko-KR" dirty="0"/>
              <a:t> Fourth level</a:t>
            </a:r>
          </a:p>
          <a:p>
            <a:pPr lvl="4"/>
            <a:r>
              <a:rPr lang="en-US" altLang="ko-KR" dirty="0"/>
              <a:t> 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3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41FB7-F621-4784-8131-1EE72F66A7A7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18F40671-717A-4B20-8610-62374C745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463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8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BF741FB7-F621-4784-8131-1EE72F66A7A7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18F40671-717A-4B20-8610-62374C745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003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5025" y="-9620"/>
            <a:ext cx="10772775" cy="1658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1681963"/>
            <a:ext cx="10753725" cy="4095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dirty="0"/>
              <a:t> Edit Master text styles</a:t>
            </a:r>
          </a:p>
          <a:p>
            <a:pPr lvl="1"/>
            <a:r>
              <a:rPr lang="en-US" altLang="ko-KR" dirty="0"/>
              <a:t> Second level</a:t>
            </a:r>
          </a:p>
          <a:p>
            <a:pPr lvl="2"/>
            <a:r>
              <a:rPr lang="en-US" altLang="ko-KR" dirty="0"/>
              <a:t> Third level</a:t>
            </a:r>
          </a:p>
          <a:p>
            <a:pPr lvl="3"/>
            <a:r>
              <a:rPr lang="en-US" altLang="ko-KR" dirty="0"/>
              <a:t> Fourth level</a:t>
            </a:r>
          </a:p>
          <a:p>
            <a:pPr lvl="4"/>
            <a:r>
              <a:rPr lang="en-US" altLang="ko-KR" dirty="0"/>
              <a:t> 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1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BF741FB7-F621-4784-8131-1EE72F66A7A7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1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7" y="5876414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18F40671-717A-4B20-8610-62374C745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216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6" r:id="rId1"/>
    <p:sldLayoutId id="2147484157" r:id="rId2"/>
    <p:sldLayoutId id="2147484158" r:id="rId3"/>
    <p:sldLayoutId id="2147484159" r:id="rId4"/>
    <p:sldLayoutId id="2147484160" r:id="rId5"/>
    <p:sldLayoutId id="2147484161" r:id="rId6"/>
    <p:sldLayoutId id="2147484162" r:id="rId7"/>
    <p:sldLayoutId id="2147484163" r:id="rId8"/>
    <p:sldLayoutId id="2147484164" r:id="rId9"/>
    <p:sldLayoutId id="2147484165" r:id="rId10"/>
    <p:sldLayoutId id="2147484166" r:id="rId11"/>
    <p:sldLayoutId id="2147484167" r:id="rId12"/>
    <p:sldLayoutId id="2147484168" r:id="rId13"/>
    <p:sldLayoutId id="2147484169" r:id="rId14"/>
    <p:sldLayoutId id="2147484170" r:id="rId15"/>
  </p:sldLayoutIdLst>
  <p:txStyles>
    <p:titleStyle>
      <a:lvl1pPr algn="l" defTabSz="914377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Noto Sans KR" pitchFamily="34" charset="-127"/>
          <a:ea typeface="Noto Sans KR" pitchFamily="34" charset="-127"/>
          <a:cs typeface="+mj-cs"/>
        </a:defRPr>
      </a:lvl1pPr>
    </p:titleStyle>
    <p:bodyStyle>
      <a:lvl1pPr marL="91438" indent="0" algn="l" defTabSz="914377" rtl="0" eaLnBrk="1" latinLnBrk="0" hangingPunct="1">
        <a:lnSpc>
          <a:spcPct val="100000"/>
        </a:lnSpc>
        <a:spcBef>
          <a:spcPts val="1300"/>
        </a:spcBef>
        <a:buFont typeface="Wingdings" panose="05000000000000000000" pitchFamily="2" charset="2"/>
        <a:buChar char="§"/>
        <a:defRPr sz="2400" kern="1200">
          <a:solidFill>
            <a:schemeClr val="tx1">
              <a:lumMod val="85000"/>
              <a:lumOff val="15000"/>
            </a:schemeClr>
          </a:solidFill>
          <a:latin typeface="Noto Sans KR" pitchFamily="34" charset="-127"/>
          <a:ea typeface="Noto Sans KR" pitchFamily="34" charset="-127"/>
          <a:cs typeface="+mn-cs"/>
        </a:defRPr>
      </a:lvl1pPr>
      <a:lvl2pPr marL="349191" indent="0" algn="l" defTabSz="914377" rtl="0" eaLnBrk="1" latinLnBrk="0" hangingPunct="1">
        <a:lnSpc>
          <a:spcPct val="100000"/>
        </a:lnSpc>
        <a:spcBef>
          <a:spcPts val="600"/>
        </a:spcBef>
        <a:buFont typeface="Wingdings" panose="05000000000000000000" pitchFamily="2" charset="2"/>
        <a:buChar char="§"/>
        <a:defRPr sz="2400" kern="1200">
          <a:solidFill>
            <a:schemeClr val="tx1">
              <a:lumMod val="85000"/>
              <a:lumOff val="15000"/>
            </a:schemeClr>
          </a:solidFill>
          <a:latin typeface="Noto Sans KR" pitchFamily="34" charset="-127"/>
          <a:ea typeface="Noto Sans KR" pitchFamily="34" charset="-127"/>
          <a:cs typeface="+mn-cs"/>
        </a:defRPr>
      </a:lvl2pPr>
      <a:lvl3pPr marL="548626" indent="0" algn="l" defTabSz="914377" rtl="0" eaLnBrk="1" latinLnBrk="0" hangingPunct="1">
        <a:lnSpc>
          <a:spcPct val="100000"/>
        </a:lnSpc>
        <a:spcBef>
          <a:spcPts val="600"/>
        </a:spcBef>
        <a:buFont typeface="Wingdings" panose="05000000000000000000" pitchFamily="2" charset="2"/>
        <a:buChar char="§"/>
        <a:defRPr sz="2000" i="1" kern="1200">
          <a:solidFill>
            <a:schemeClr val="tx1">
              <a:lumMod val="85000"/>
              <a:lumOff val="15000"/>
            </a:schemeClr>
          </a:solidFill>
          <a:latin typeface="Noto Sans KR" pitchFamily="34" charset="-127"/>
          <a:ea typeface="Noto Sans KR" pitchFamily="34" charset="-127"/>
          <a:cs typeface="+mn-cs"/>
        </a:defRPr>
      </a:lvl3pPr>
      <a:lvl4pPr marL="822939" indent="0" algn="l" defTabSz="914377" rtl="0" eaLnBrk="1" latinLnBrk="0" hangingPunct="1">
        <a:lnSpc>
          <a:spcPct val="100000"/>
        </a:lnSpc>
        <a:spcBef>
          <a:spcPts val="600"/>
        </a:spcBef>
        <a:buFont typeface="Wingdings" panose="05000000000000000000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Noto Sans KR" pitchFamily="34" charset="-127"/>
          <a:ea typeface="Noto Sans KR" pitchFamily="34" charset="-127"/>
          <a:cs typeface="+mn-cs"/>
        </a:defRPr>
      </a:lvl4pPr>
      <a:lvl5pPr marL="1097253" indent="0" algn="l" defTabSz="914377" rtl="0" eaLnBrk="1" latinLnBrk="0" hangingPunct="1">
        <a:lnSpc>
          <a:spcPct val="100000"/>
        </a:lnSpc>
        <a:spcBef>
          <a:spcPts val="600"/>
        </a:spcBef>
        <a:buFont typeface="Wingdings" panose="05000000000000000000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Noto Sans KR" pitchFamily="34" charset="-127"/>
          <a:ea typeface="Noto Sans KR" pitchFamily="34" charset="-127"/>
          <a:cs typeface="+mn-cs"/>
        </a:defRPr>
      </a:lvl5pPr>
      <a:lvl6pPr marL="1199970" indent="-228594" algn="l" defTabSz="914377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399965" indent="-228594" algn="l" defTabSz="914377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599960" indent="-228594" algn="l" defTabSz="914377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799955" indent="-228594" algn="l" defTabSz="914377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A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앙상블기법과 전이학습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김효정 박사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06BEB-2B47-49DA-32F8-363F2D27D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Decision Tree Hyperparameter</a:t>
            </a:r>
            <a:br>
              <a:rPr lang="en-US" altLang="ko-KR" dirty="0"/>
            </a:br>
            <a:r>
              <a:rPr lang="ko-KR" altLang="en-US" dirty="0"/>
              <a:t>의사결정트리 하이퍼 파라미터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70140-B320-BFBE-3FF4-3B5B00719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n_estimators</a:t>
            </a:r>
            <a:r>
              <a:rPr lang="en-US" dirty="0"/>
              <a:t> - </a:t>
            </a:r>
            <a:r>
              <a:rPr lang="ko-KR" altLang="en-US" dirty="0"/>
              <a:t>의사 결정 트리의 갯수</a:t>
            </a:r>
            <a:endParaRPr lang="en-US" altLang="ko-KR" dirty="0"/>
          </a:p>
          <a:p>
            <a:r>
              <a:rPr lang="en-US" dirty="0" err="1"/>
              <a:t>max_samples</a:t>
            </a:r>
            <a:r>
              <a:rPr lang="en-US" dirty="0"/>
              <a:t> – 0.0~1.0 </a:t>
            </a:r>
            <a:r>
              <a:rPr lang="ko-KR" altLang="en-US" dirty="0"/>
              <a:t>사이</a:t>
            </a:r>
            <a:r>
              <a:rPr lang="en-US" altLang="ko-KR" dirty="0"/>
              <a:t>. </a:t>
            </a:r>
            <a:r>
              <a:rPr lang="ko-KR" altLang="en-US" dirty="0"/>
              <a:t>실수 </a:t>
            </a:r>
            <a:r>
              <a:rPr lang="en-US" dirty="0"/>
              <a:t>x </a:t>
            </a:r>
            <a:r>
              <a:rPr lang="ko-KR" altLang="en-US" dirty="0"/>
              <a:t>샘플 수</a:t>
            </a:r>
            <a:r>
              <a:rPr lang="en-US" altLang="ko-KR" dirty="0"/>
              <a:t> </a:t>
            </a:r>
            <a:r>
              <a:rPr lang="ko-KR" altLang="en-US" dirty="0"/>
              <a:t>혹은 샘플수 지정</a:t>
            </a:r>
          </a:p>
          <a:p>
            <a:r>
              <a:rPr lang="en-US" dirty="0"/>
              <a:t>Bootstrap - True : </a:t>
            </a:r>
            <a:r>
              <a:rPr lang="ko-KR" altLang="en-US" dirty="0"/>
              <a:t>배깅</a:t>
            </a:r>
            <a:r>
              <a:rPr lang="en-US" altLang="ko-KR" dirty="0"/>
              <a:t>, </a:t>
            </a:r>
            <a:r>
              <a:rPr lang="en-US" dirty="0"/>
              <a:t>False : </a:t>
            </a:r>
            <a:r>
              <a:rPr lang="ko-KR" altLang="en-US" dirty="0"/>
              <a:t>페이스팅</a:t>
            </a:r>
          </a:p>
          <a:p>
            <a:r>
              <a:rPr lang="en-US" dirty="0" err="1"/>
              <a:t>n_jobs</a:t>
            </a:r>
            <a:r>
              <a:rPr lang="en-US" dirty="0"/>
              <a:t> - </a:t>
            </a:r>
            <a:r>
              <a:rPr lang="ko-KR" altLang="en-US" dirty="0"/>
              <a:t>훈련과 예측에 사용할 </a:t>
            </a:r>
            <a:r>
              <a:rPr lang="en-US" dirty="0"/>
              <a:t>CPU </a:t>
            </a:r>
            <a:r>
              <a:rPr lang="ko-KR" altLang="en-US" dirty="0"/>
              <a:t>코어 수 </a:t>
            </a:r>
            <a:r>
              <a:rPr lang="en-US" altLang="ko-KR" dirty="0"/>
              <a:t>(-1 : </a:t>
            </a:r>
            <a:r>
              <a:rPr lang="ko-KR" altLang="en-US" dirty="0"/>
              <a:t>가용한 모든 코어 사용</a:t>
            </a:r>
            <a:r>
              <a:rPr lang="en-US" altLang="ko-KR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376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616BB4-B520-88D9-E963-4357E3D8F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단일 분류기와 배깅 비교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74B2C8-D9D2-0EC3-A0CA-DBC2320915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단일 의사결정트리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12F1E9-A752-6C8E-F53C-120E385CDE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500</a:t>
            </a:r>
            <a:r>
              <a:rPr lang="ko-KR" altLang="en-US" dirty="0"/>
              <a:t>개 의사결정트리 앙상블</a:t>
            </a:r>
            <a:endParaRPr lang="en-US" altLang="ko-KR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ko-KR" altLang="en-US" dirty="0"/>
              <a:t>의사결정트리 앙상블이 일반화가 더 잘됨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186C9F-2533-2133-05C9-3F4A9C40E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56" y="2699657"/>
            <a:ext cx="4952655" cy="3200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B01A92-1853-E04E-33FC-98A4B47CB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285" y="2667681"/>
            <a:ext cx="496283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9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119AD-F3FC-4890-98C8-2C3E21092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RandomForest</a:t>
            </a:r>
            <a:r>
              <a:rPr lang="en-US" dirty="0"/>
              <a:t> </a:t>
            </a:r>
            <a:r>
              <a:rPr lang="ko-KR" altLang="en-US" dirty="0"/>
              <a:t>랜덤포레스트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0A15DCD-73D1-FB54-3483-9D4E4D5D0D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4431" y="1635248"/>
            <a:ext cx="5600807" cy="4859337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앙상블 알고리즘 중 비교적 수행속도가 빠름</a:t>
            </a:r>
            <a:endParaRPr lang="en-US" altLang="ko-KR" dirty="0"/>
          </a:p>
          <a:p>
            <a:r>
              <a:rPr lang="ko-KR" altLang="en-US" dirty="0"/>
              <a:t>하이퍼 파라미터 튜닝이 시간이 많이 소요됨</a:t>
            </a:r>
            <a:endParaRPr lang="en-US" altLang="ko-KR" dirty="0"/>
          </a:p>
          <a:p>
            <a:endParaRPr lang="en-US" dirty="0"/>
          </a:p>
          <a:p>
            <a:pPr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sklearn.ensemble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RandomForestClassifier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rf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RandomForestClassifier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=0)</a:t>
            </a:r>
          </a:p>
          <a:p>
            <a:pPr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rf.fit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pred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rf.predict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accuracy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accuracy_score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pred)</a:t>
            </a:r>
          </a:p>
          <a:p>
            <a:pPr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랜덤 포레스트 정확도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: {:.4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f}'.format(accuracy))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DC98BB54-00FE-E83E-4C6D-3F86C6396B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77002" y="1635248"/>
            <a:ext cx="5254762" cy="485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599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6190F-AD5D-8574-E4ED-46B115CB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RandomForest</a:t>
            </a:r>
            <a:r>
              <a:rPr lang="en-US" altLang="ko-KR" dirty="0"/>
              <a:t> Hyperparameter</a:t>
            </a:r>
            <a:br>
              <a:rPr lang="en-US" altLang="ko-KR" dirty="0"/>
            </a:br>
            <a:r>
              <a:rPr lang="ko-KR" altLang="en-US" dirty="0"/>
              <a:t>랜덤포레스트 하이퍼 파라미터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B12B33-9AC8-192C-728E-21DABB39C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n_estimators</a:t>
            </a:r>
            <a:r>
              <a:rPr lang="en-US" dirty="0"/>
              <a:t> - </a:t>
            </a:r>
            <a:r>
              <a:rPr lang="ko-KR" altLang="en-US" dirty="0"/>
              <a:t>결정트리의 갯수</a:t>
            </a:r>
            <a:r>
              <a:rPr lang="en-US" altLang="ko-KR" dirty="0"/>
              <a:t>, default=10, </a:t>
            </a:r>
            <a:r>
              <a:rPr lang="ko-KR" altLang="en-US" dirty="0"/>
              <a:t>갯수를 늘리면 성능은 좋아지나 속도는 느려짐</a:t>
            </a:r>
            <a:endParaRPr lang="en-US" altLang="ko-KR" dirty="0"/>
          </a:p>
          <a:p>
            <a:r>
              <a:rPr lang="en-US" dirty="0" err="1"/>
              <a:t>min_samples_split</a:t>
            </a:r>
            <a:r>
              <a:rPr lang="en-US" dirty="0"/>
              <a:t> - </a:t>
            </a:r>
            <a:r>
              <a:rPr lang="ko-KR" altLang="en-US" dirty="0"/>
              <a:t>노드를 분할하기 위한 최소한의 샘플 데이터수</a:t>
            </a:r>
            <a:r>
              <a:rPr lang="en-US" altLang="ko-KR" dirty="0"/>
              <a:t>, default=2, </a:t>
            </a:r>
            <a:r>
              <a:rPr lang="ko-KR" altLang="en-US" dirty="0"/>
              <a:t>작게 설정할 수 록 분할 노드가 많아져 과적합 가능성 증가</a:t>
            </a:r>
            <a:endParaRPr lang="en-US" altLang="ko-KR" dirty="0"/>
          </a:p>
          <a:p>
            <a:r>
              <a:rPr lang="en-US" dirty="0" err="1"/>
              <a:t>min_samples_leaf</a:t>
            </a:r>
            <a:r>
              <a:rPr lang="en-US" dirty="0"/>
              <a:t> - </a:t>
            </a:r>
            <a:r>
              <a:rPr lang="ko-KR" altLang="en-US" dirty="0"/>
              <a:t>리프노드가 되기 위해 필요한 최소한의 샘플 데이터수</a:t>
            </a:r>
            <a:r>
              <a:rPr lang="en-US" altLang="ko-KR" dirty="0"/>
              <a:t>, </a:t>
            </a:r>
            <a:r>
              <a:rPr lang="ko-KR" altLang="en-US" dirty="0"/>
              <a:t>불균형 데이터의 경우 특정 클래스의 데이터가 극도로 작을 수 있으므로 작게 설정</a:t>
            </a:r>
            <a:endParaRPr lang="en-US" altLang="ko-KR" dirty="0"/>
          </a:p>
          <a:p>
            <a:r>
              <a:rPr lang="en-US" dirty="0" err="1"/>
              <a:t>max_features</a:t>
            </a:r>
            <a:r>
              <a:rPr lang="en-US" dirty="0"/>
              <a:t> - </a:t>
            </a:r>
            <a:r>
              <a:rPr lang="ko-KR" altLang="en-US" dirty="0"/>
              <a:t>최적의 분할을 위해 고려할 최대 </a:t>
            </a:r>
            <a:r>
              <a:rPr lang="en-US" altLang="ko-KR" dirty="0"/>
              <a:t>feature </a:t>
            </a:r>
            <a:r>
              <a:rPr lang="ko-KR" altLang="en-US" dirty="0"/>
              <a:t>개수</a:t>
            </a:r>
            <a:r>
              <a:rPr lang="en-US" altLang="ko-KR" dirty="0"/>
              <a:t>, default</a:t>
            </a:r>
            <a:r>
              <a:rPr lang="en-US" dirty="0"/>
              <a:t>='auto’</a:t>
            </a:r>
          </a:p>
          <a:p>
            <a:r>
              <a:rPr lang="en-US" dirty="0" err="1"/>
              <a:t>max_depth</a:t>
            </a:r>
            <a:r>
              <a:rPr lang="en-US" dirty="0"/>
              <a:t> - </a:t>
            </a:r>
            <a:r>
              <a:rPr lang="ko-KR" altLang="en-US" dirty="0"/>
              <a:t>트리의 최대 깊이</a:t>
            </a:r>
            <a:r>
              <a:rPr lang="en-US" altLang="ko-KR" dirty="0"/>
              <a:t>, </a:t>
            </a:r>
            <a:r>
              <a:rPr lang="en-US" dirty="0"/>
              <a:t>default = None, </a:t>
            </a:r>
            <a:r>
              <a:rPr lang="ko-KR" altLang="en-US" dirty="0"/>
              <a:t>깊이가 깊어지면 과적합</a:t>
            </a:r>
            <a:endParaRPr lang="en-US" altLang="ko-KR" dirty="0"/>
          </a:p>
          <a:p>
            <a:r>
              <a:rPr lang="en-US" dirty="0" err="1"/>
              <a:t>max_leaf_nodes</a:t>
            </a:r>
            <a:r>
              <a:rPr lang="en-US" dirty="0"/>
              <a:t> - </a:t>
            </a:r>
            <a:r>
              <a:rPr lang="ko-KR" altLang="en-US" dirty="0"/>
              <a:t>리프노드의 최대 개수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426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13A31-33D8-5062-078E-FF2DEFA02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RandomForest</a:t>
            </a:r>
            <a:r>
              <a:rPr lang="en-US" altLang="ko-KR" dirty="0"/>
              <a:t> Hyperparameter Tuning </a:t>
            </a:r>
            <a:r>
              <a:rPr lang="ko-KR" altLang="en-US" dirty="0"/>
              <a:t>랜덤포레스트 하이퍼 파라미터 튜닝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8442AC-F082-C838-57B6-29C2C9A0A2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sklearn.model_selection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GridSearchCV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params = {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n_estimators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 : [10, 100],</a:t>
            </a:r>
          </a:p>
          <a:p>
            <a:pPr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max_depth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 : [6, 8, 10, 12],</a:t>
            </a:r>
          </a:p>
          <a:p>
            <a:pPr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min_samples_leaf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 : [8, 12, 18],</a:t>
            </a:r>
          </a:p>
          <a:p>
            <a:pPr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min_samples_split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 : [8, 16, 20]</a:t>
            </a:r>
          </a:p>
          <a:p>
            <a:pPr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</a:p>
          <a:p>
            <a:pPr>
              <a:spcBef>
                <a:spcPts val="0"/>
              </a:spcBef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GridSearchCV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수행</a:t>
            </a:r>
          </a:p>
          <a:p>
            <a:pPr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rf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RandomForestClassifier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n_jobs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-1)</a:t>
            </a:r>
          </a:p>
          <a:p>
            <a:pPr>
              <a:spcBef>
                <a:spcPts val="0"/>
              </a:spcBef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grid_cv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GridSearchCV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(rf,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param_grid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params, cv = 3,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n_jobs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-1)</a:t>
            </a:r>
          </a:p>
          <a:p>
            <a:pPr>
              <a:spcBef>
                <a:spcPts val="0"/>
              </a:spcBef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grid_cv.fit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ts val="0"/>
              </a:spcBef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최적 하이퍼 파라미터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: ',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grid_cv.best_params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_)</a:t>
            </a:r>
          </a:p>
          <a:p>
            <a:pPr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최고 예측 정확도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: {:.4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f}'.format(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grid_cv.best_score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_))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EF210C-DD4F-D6E5-E729-841CCD0A40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>
              <a:spcBef>
                <a:spcPts val="0"/>
              </a:spcBef>
              <a:buNone/>
            </a:pP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최적 하이퍼 파라미터로 다시 모델을 학습</a:t>
            </a:r>
          </a:p>
          <a:p>
            <a:pPr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rf2=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RandomForestClassifier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n_estimators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100,                       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max_depth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12,                      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min_samples_leaf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8,                      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min_samples_split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8,                      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0,                      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n_jobs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-1)</a:t>
            </a:r>
          </a:p>
          <a:p>
            <a:pPr>
              <a:spcBef>
                <a:spcPts val="0"/>
              </a:spcBef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rf2.fit(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pred = rf2.predict(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예측 정확도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: {:.4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f}'.format(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accuracy_score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y_test,pred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)))</a:t>
            </a:r>
          </a:p>
        </p:txBody>
      </p:sp>
    </p:spTree>
    <p:extLst>
      <p:ext uri="{BB962C8B-B14F-4D97-AF65-F5344CB8AC3E}">
        <p14:creationId xmlns:p14="http://schemas.microsoft.com/office/powerpoint/2010/main" val="482147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31DE-3FA7-D811-4DA9-CEEEC7A81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 Visualization </a:t>
            </a:r>
            <a:br>
              <a:rPr lang="en-US" dirty="0"/>
            </a:br>
            <a:r>
              <a:rPr lang="ko-KR" altLang="en-US" dirty="0"/>
              <a:t>피쳐 중요도 시각화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4E41D-3B82-3467-B758-C342BA94D6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ftr_importances_values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rf2.feature_importances_</a:t>
            </a:r>
          </a:p>
          <a:p>
            <a:pPr>
              <a:spcBef>
                <a:spcPts val="0"/>
              </a:spcBef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ftr_importances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pd.Series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ftr_importances_values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index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x_train.columns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ftr_top20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ftr_importances.sort_values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(ascending=False)[:20]</a:t>
            </a:r>
          </a:p>
          <a:p>
            <a:pPr>
              <a:spcBef>
                <a:spcPts val="0"/>
              </a:spcBef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figsize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=(8,6))</a:t>
            </a:r>
          </a:p>
          <a:p>
            <a:pPr>
              <a:spcBef>
                <a:spcPts val="0"/>
              </a:spcBef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plt.title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('Top 20 Feature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Importances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>
              <a:spcBef>
                <a:spcPts val="0"/>
              </a:spcBef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sns.barplot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(x=ftr_top20, y=ftr_top20.index)</a:t>
            </a:r>
          </a:p>
          <a:p>
            <a:pPr>
              <a:spcBef>
                <a:spcPts val="0"/>
              </a:spcBef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B4ADAA0-5A7D-403F-4BE3-E081A73B23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08688" y="1981533"/>
            <a:ext cx="5901957" cy="443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915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F6C5B-19A9-F849-111A-3FCD6653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</a:t>
            </a:r>
            <a:r>
              <a:rPr lang="ko-KR" altLang="en-US" dirty="0"/>
              <a:t>부스팅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8E9074-A047-926D-4FD0-72E0B2173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276" y="1215342"/>
            <a:ext cx="10753725" cy="5642657"/>
          </a:xfrm>
        </p:spPr>
        <p:txBody>
          <a:bodyPr/>
          <a:lstStyle/>
          <a:p>
            <a:r>
              <a:rPr lang="ko-KR" altLang="en-US" dirty="0"/>
              <a:t>여러 개의 약한 학습기를 순차적으로 학습</a:t>
            </a:r>
            <a:r>
              <a:rPr lang="en-US" altLang="ko-KR" dirty="0"/>
              <a:t>/</a:t>
            </a:r>
            <a:r>
              <a:rPr lang="ko-KR" altLang="en-US" dirty="0"/>
              <a:t>예측을 하면서 잘못 예측한 데이터에 가중치를 부여해서 오류를 개선해나가는 학습방식</a:t>
            </a:r>
            <a:endParaRPr lang="en-US" dirty="0"/>
          </a:p>
        </p:txBody>
      </p:sp>
      <p:pic>
        <p:nvPicPr>
          <p:cNvPr id="5122" name="Picture 2" descr="AdaBoost Gradient Boost">
            <a:extLst>
              <a:ext uri="{FF2B5EF4-FFF2-40B4-BE49-F238E27FC236}">
                <a16:creationId xmlns:a16="http://schemas.microsoft.com/office/drawing/2014/main" id="{561A11AE-8396-871A-FEE2-CBF602144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710" y="2213843"/>
            <a:ext cx="7907714" cy="444808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976366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F6C5B-19A9-F849-111A-3FCD6653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Boosting  Algorithms </a:t>
            </a:r>
            <a:br>
              <a:rPr lang="en-US" dirty="0"/>
            </a:br>
            <a:r>
              <a:rPr lang="ko-KR" altLang="en-US" dirty="0"/>
              <a:t>부스팅 알고리즘의 종류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8E9074-A047-926D-4FD0-72E0B2173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과적합을 방지하기 위해 하이퍼 파라미터를 조절 해야함</a:t>
            </a:r>
            <a:endParaRPr 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C7B7E5FC-1327-CB87-956D-F9B3759FAD4D}"/>
              </a:ext>
            </a:extLst>
          </p:cNvPr>
          <p:cNvGraphicFramePr/>
          <p:nvPr/>
        </p:nvGraphicFramePr>
        <p:xfrm>
          <a:off x="934216" y="2280213"/>
          <a:ext cx="10495785" cy="43705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5302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0B339-D9E0-5E26-B40B-9983131D3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 (Adaptive Boosting)</a:t>
            </a:r>
            <a:br>
              <a:rPr lang="en-US" dirty="0"/>
            </a:br>
            <a:r>
              <a:rPr lang="ko-KR" altLang="en-US" dirty="0"/>
              <a:t>아다부스트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8715E-BD5C-605A-37EE-CE0FC76BF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276" y="1488832"/>
            <a:ext cx="10753725" cy="5369168"/>
          </a:xfrm>
        </p:spPr>
        <p:txBody>
          <a:bodyPr>
            <a:normAutofit/>
          </a:bodyPr>
          <a:lstStyle/>
          <a:p>
            <a:r>
              <a:rPr lang="ko-KR" altLang="en-US" dirty="0"/>
              <a:t>이전 분류기가 예측하지 못했던 데이터 </a:t>
            </a:r>
            <a:r>
              <a:rPr lang="en-US" altLang="ko-KR" dirty="0"/>
              <a:t>(</a:t>
            </a:r>
            <a:r>
              <a:rPr lang="ko-KR" altLang="en-US" dirty="0"/>
              <a:t>과소적합되었던 훈련 샘플</a:t>
            </a:r>
            <a:r>
              <a:rPr lang="en-US" altLang="ko-KR" dirty="0"/>
              <a:t>)</a:t>
            </a:r>
            <a:r>
              <a:rPr lang="ko-KR" altLang="en-US" dirty="0"/>
              <a:t>의 가중치를 높여서 새로운 분류기가 예측할 수 있도록 설계된 알고리즘</a:t>
            </a:r>
            <a:endParaRPr lang="en-US" altLang="ko-KR" dirty="0"/>
          </a:p>
          <a:p>
            <a:r>
              <a:rPr lang="ko-KR" altLang="en-US" dirty="0"/>
              <a:t>가중치를 부여한 개별 학습기를 모두 결합하여 약한 개별 학습기보다 높은 정확도를 가짐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54CC4F-E949-1822-8936-4D19A5BEE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66" y="3275135"/>
            <a:ext cx="99441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2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5672A-E37B-594F-1148-FE9DDAB61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 Example </a:t>
            </a:r>
            <a:r>
              <a:rPr lang="ko-KR" altLang="en-US" dirty="0"/>
              <a:t>아다부스트 예제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B2A8D-DC88-0AAD-3661-EC8F0BD04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sklearn.ensemble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AdaBoostClassifier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sklearn.tree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DecisionTreeClassifier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아다부스트 모델 구축</a:t>
            </a:r>
          </a:p>
          <a:p>
            <a:pPr>
              <a:spcBef>
                <a:spcPts val="0"/>
              </a:spcBef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ada_model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AdaBoostClassifier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DecisionTreeClassifier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max_depth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=1), #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학습기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n_estimators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200, #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학습기 갯수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algorithm = ＇SAMME.R＇, #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확률추정이 가능한 경우 사용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learning_rate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=0.5</a:t>
            </a:r>
          </a:p>
          <a:p>
            <a:pPr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ts val="0"/>
              </a:spcBef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모델 학습</a:t>
            </a:r>
          </a:p>
          <a:p>
            <a:pPr>
              <a:spcBef>
                <a:spcPts val="0"/>
              </a:spcBef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ada_model.fit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ts val="0"/>
              </a:spcBef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모델 평가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ada_model.score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82920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7ADD5-DD1F-3680-65CC-B53EFB582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Method </a:t>
            </a:r>
            <a:r>
              <a:rPr lang="ko-KR" altLang="en-US" dirty="0"/>
              <a:t>앙상블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BE5AE-A3C4-C460-E7B3-2DAD65D83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Multiple learning algorithms to obtain better predictive performance than could be obtained from any of the constituent learning algorithms alone. </a:t>
            </a:r>
            <a:r>
              <a:rPr lang="ko-KR" altLang="en-US" sz="2800" dirty="0"/>
              <a:t>각각의 학습 알고리즘에서 얻을 수 있는 것보다 더 나은 예측 성능을 얻기 위한 다중 학습 알고리즘</a:t>
            </a:r>
            <a:endParaRPr lang="en-US" sz="2800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7C9A1E7-9847-DEFC-65DD-612BDABB7121}"/>
              </a:ext>
            </a:extLst>
          </p:cNvPr>
          <p:cNvGraphicFramePr/>
          <p:nvPr/>
        </p:nvGraphicFramePr>
        <p:xfrm>
          <a:off x="838201" y="3156857"/>
          <a:ext cx="10591800" cy="3701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815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3EAA7-704C-6BA9-3850-EC6FF6E0B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 Hyperparameter</a:t>
            </a:r>
            <a:br>
              <a:rPr lang="en-US" dirty="0"/>
            </a:br>
            <a:r>
              <a:rPr lang="ko-KR" altLang="en-US" dirty="0"/>
              <a:t>아다부스트 하이퍼파라미터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B58F1-C8C9-0C73-DDAD-64A50A19B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base_estimators</a:t>
            </a:r>
            <a:endParaRPr lang="en-US" dirty="0"/>
          </a:p>
          <a:p>
            <a:pPr lvl="1"/>
            <a:r>
              <a:rPr lang="ko-KR" altLang="en-US" dirty="0"/>
              <a:t>학습에 사용하는 알고리즘</a:t>
            </a:r>
            <a:r>
              <a:rPr lang="en-US" altLang="ko-KR" dirty="0"/>
              <a:t>, </a:t>
            </a:r>
            <a:r>
              <a:rPr lang="en-US" dirty="0"/>
              <a:t>Default = None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dirty="0" err="1"/>
              <a:t>DecisionTreeClassifier</a:t>
            </a:r>
            <a:r>
              <a:rPr lang="en-US" dirty="0"/>
              <a:t>(</a:t>
            </a:r>
            <a:r>
              <a:rPr lang="en-US" dirty="0" err="1"/>
              <a:t>max_depth</a:t>
            </a:r>
            <a:r>
              <a:rPr lang="en-US" dirty="0"/>
              <a:t>=1)</a:t>
            </a:r>
            <a:endParaRPr lang="en-US" altLang="ko-KR" dirty="0"/>
          </a:p>
          <a:p>
            <a:r>
              <a:rPr lang="en-US" dirty="0" err="1"/>
              <a:t>n_estimators</a:t>
            </a:r>
            <a:endParaRPr lang="en-US" dirty="0"/>
          </a:p>
          <a:p>
            <a:pPr lvl="1"/>
            <a:r>
              <a:rPr lang="ko-KR" altLang="en-US" dirty="0"/>
              <a:t>생성할 약한 학습기의 갯수를 지정</a:t>
            </a:r>
            <a:r>
              <a:rPr lang="en-US" altLang="ko-KR" dirty="0"/>
              <a:t>, Default = 5</a:t>
            </a:r>
          </a:p>
          <a:p>
            <a:pPr lvl="1"/>
            <a:r>
              <a:rPr lang="ko-KR" altLang="en-US" dirty="0"/>
              <a:t>갯수가 늘어나면 모델이 복잡해지고 학습시간이 길어짐</a:t>
            </a:r>
            <a:endParaRPr lang="en-US" altLang="ko-KR" dirty="0"/>
          </a:p>
          <a:p>
            <a:r>
              <a:rPr lang="en-US" dirty="0" err="1"/>
              <a:t>learning_rate</a:t>
            </a:r>
            <a:endParaRPr lang="en-US" dirty="0"/>
          </a:p>
          <a:p>
            <a:pPr lvl="1"/>
            <a:r>
              <a:rPr lang="ko-KR" altLang="en-US" dirty="0"/>
              <a:t>학습을 진행할 때마다 적용하는 학습률</a:t>
            </a:r>
            <a:r>
              <a:rPr lang="en-US" altLang="ko-KR" dirty="0"/>
              <a:t>(0~1), weak learner</a:t>
            </a:r>
            <a:r>
              <a:rPr lang="ko-KR" altLang="en-US" dirty="0"/>
              <a:t>가 순차적으로 오류 값을 보정해나갈 때 적용하는 계수</a:t>
            </a:r>
            <a:r>
              <a:rPr lang="en-US" altLang="ko-KR" dirty="0"/>
              <a:t>, Default = 1.0</a:t>
            </a:r>
          </a:p>
          <a:p>
            <a:pPr lvl="1"/>
            <a:r>
              <a:rPr lang="ko-KR" altLang="en-US" dirty="0"/>
              <a:t>작을수록 학습시간이 길어짐</a:t>
            </a:r>
            <a:r>
              <a:rPr lang="en-US" altLang="ko-KR" dirty="0"/>
              <a:t>.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learning_rate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가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0.1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보다 낮게 설정되면  훈련을 위한 트리가 더 많이 필요하지만 성능은 좋아짐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이러한 방식이 축소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(shrinkage)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라고 부르는 규제 방법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957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0E8A-4071-E5C2-B99A-634C51542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Gradient Boosting Machine (GMB)</a:t>
            </a:r>
            <a:br>
              <a:rPr lang="en-US" altLang="ko-KR" dirty="0"/>
            </a:br>
            <a:r>
              <a:rPr lang="ko-KR" altLang="en-US" dirty="0"/>
              <a:t>그래디언트 부스팅 머신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3A476-54D0-CEEF-AD7D-A77D6607A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아다부스팅과 비슷하게 학습 샘플에 대해 오차를 보정하면서 순차적으로 예측을 향상 </a:t>
            </a:r>
            <a:endParaRPr lang="en-US" altLang="ko-KR" dirty="0"/>
          </a:p>
          <a:p>
            <a:r>
              <a:rPr lang="ko-KR" altLang="en-US" dirty="0"/>
              <a:t>가중치를 업데이트할 때 경사하강법</a:t>
            </a:r>
            <a:r>
              <a:rPr lang="en-US" altLang="ko-KR" dirty="0"/>
              <a:t>(Gradient Descent)</a:t>
            </a:r>
            <a:r>
              <a:rPr lang="ko-KR" altLang="en-US" dirty="0"/>
              <a:t>을 이용하여 최적화된 결과를 얻는 알고리즘</a:t>
            </a:r>
            <a:endParaRPr lang="en-US" altLang="ko-KR" dirty="0"/>
          </a:p>
          <a:p>
            <a:r>
              <a:rPr lang="ko-KR" altLang="en-US" dirty="0"/>
              <a:t>예측 성능이 뛰어나지만 수행시간이 오래 걸려서 하이퍼 파라미터 튜닝이 필요</a:t>
            </a:r>
            <a:endParaRPr lang="en-US" dirty="0"/>
          </a:p>
          <a:p>
            <a:r>
              <a:rPr lang="ko-KR" altLang="en-US" dirty="0"/>
              <a:t>이전 분류기가 예측하지 못한 에러 </a:t>
            </a:r>
            <a:r>
              <a:rPr lang="en-US" altLang="ko-KR" dirty="0"/>
              <a:t>(</a:t>
            </a:r>
            <a:r>
              <a:rPr lang="ko-KR" altLang="en-US" dirty="0"/>
              <a:t>잔차</a:t>
            </a:r>
            <a:r>
              <a:rPr lang="en-US" altLang="ko-KR" dirty="0"/>
              <a:t>)</a:t>
            </a:r>
            <a:r>
              <a:rPr lang="ko-KR" altLang="en-US" dirty="0"/>
              <a:t>를 새로운 분류기가 학습하도록 설계됨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82939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0EE1B-FDD7-FB95-4A25-73709AE5B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Gradient Boosting Example </a:t>
            </a:r>
            <a:br>
              <a:rPr lang="en-US" altLang="ko-KR" dirty="0"/>
            </a:br>
            <a:r>
              <a:rPr lang="ko-KR" altLang="en-US" dirty="0"/>
              <a:t>그래디언트 부스팅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4B078-507E-8DF3-9DE8-84F01F2FC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sklearn.ensemble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GradientBoostingClassifier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 time</a:t>
            </a:r>
          </a:p>
          <a:p>
            <a:pPr>
              <a:spcBef>
                <a:spcPts val="0"/>
              </a:spcBef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time.time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spcBef>
                <a:spcPts val="0"/>
              </a:spcBef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gb_model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GradientBoostingClassifier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=0)</a:t>
            </a:r>
          </a:p>
          <a:p>
            <a:pPr>
              <a:spcBef>
                <a:spcPts val="0"/>
              </a:spcBef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gb_model.fit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ts val="0"/>
              </a:spcBef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gb_pred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gb_model.predict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ts val="0"/>
              </a:spcBef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gb_accuracy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accuracy_score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gb_pred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ts val="0"/>
              </a:spcBef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f'GBM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정확도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np.round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gb_accuracy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4)}')</a:t>
            </a:r>
          </a:p>
          <a:p>
            <a:pPr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f'GBM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수행 시간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np.round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time.time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), 1)}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초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474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13FC1-2FE1-3663-1DFF-A834C475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GBM </a:t>
            </a:r>
            <a:r>
              <a:rPr lang="en-US" dirty="0"/>
              <a:t>Hyperparameter </a:t>
            </a:r>
            <a:br>
              <a:rPr lang="en-US" dirty="0"/>
            </a:br>
            <a:r>
              <a:rPr lang="ko-KR" altLang="en-US" dirty="0"/>
              <a:t>하이퍼 파라미터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1D5C1C-9959-3DC2-6D00-4F016BD40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loss: </a:t>
            </a:r>
            <a:r>
              <a:rPr lang="ko-KR" altLang="en-US" dirty="0"/>
              <a:t>경사 하강법에서 사용할 비용 함수 지정</a:t>
            </a:r>
            <a:r>
              <a:rPr lang="en-US" altLang="ko-KR" dirty="0"/>
              <a:t>. Default = deviance</a:t>
            </a:r>
          </a:p>
          <a:p>
            <a:r>
              <a:rPr lang="en-US" altLang="ko-KR" dirty="0" err="1"/>
              <a:t>n_estimators</a:t>
            </a:r>
            <a:r>
              <a:rPr lang="en-US" altLang="ko-KR" dirty="0"/>
              <a:t>: weak learner</a:t>
            </a:r>
            <a:r>
              <a:rPr lang="ko-KR" altLang="en-US" dirty="0"/>
              <a:t>의 갯수 </a:t>
            </a:r>
            <a:r>
              <a:rPr lang="en-US" altLang="ko-KR" dirty="0"/>
              <a:t>(</a:t>
            </a:r>
            <a:r>
              <a:rPr lang="ko-KR" altLang="en-US" dirty="0"/>
              <a:t>생성할 트리의 갯수</a:t>
            </a:r>
            <a:r>
              <a:rPr lang="en-US" altLang="ko-KR" dirty="0"/>
              <a:t>). </a:t>
            </a:r>
            <a:r>
              <a:rPr lang="ko-KR" altLang="en-US" dirty="0"/>
              <a:t>개수가 많을수록 예측 성능이 일정 수준까지는 좋아지지만 수행시간이 오래걸림</a:t>
            </a:r>
            <a:r>
              <a:rPr lang="en-US" altLang="ko-KR" dirty="0"/>
              <a:t>. Default = 100</a:t>
            </a:r>
          </a:p>
          <a:p>
            <a:r>
              <a:rPr lang="en-US" altLang="ko-KR" dirty="0" err="1"/>
              <a:t>learning_rate</a:t>
            </a:r>
            <a:r>
              <a:rPr lang="en-US" altLang="ko-KR" dirty="0"/>
              <a:t>: GBM</a:t>
            </a:r>
            <a:r>
              <a:rPr lang="ko-KR" altLang="en-US" dirty="0"/>
              <a:t>이 학습을 진행할 때마다 적용하는 함수</a:t>
            </a:r>
            <a:r>
              <a:rPr lang="en-US" altLang="ko-KR" dirty="0"/>
              <a:t>. 0~1 </a:t>
            </a:r>
            <a:r>
              <a:rPr lang="ko-KR" altLang="en-US" dirty="0"/>
              <a:t>사이의 값을 지정</a:t>
            </a:r>
            <a:r>
              <a:rPr lang="en-US" altLang="ko-KR" dirty="0"/>
              <a:t>. Default = 0.1. </a:t>
            </a:r>
            <a:r>
              <a:rPr lang="ko-KR" altLang="en-US" dirty="0"/>
              <a:t>너무 작은 값을 설정하면 예측 성능이 높아지지만 수행 시간이 오래걸림</a:t>
            </a:r>
            <a:r>
              <a:rPr lang="en-US" altLang="ko-KR" dirty="0"/>
              <a:t>. </a:t>
            </a:r>
            <a:r>
              <a:rPr lang="ko-KR" altLang="en-US" dirty="0"/>
              <a:t>반대로 너무 높은 값을 설정하면 예측 성능이 낮아지지만</a:t>
            </a:r>
            <a:r>
              <a:rPr lang="en-US" altLang="ko-KR" dirty="0"/>
              <a:t>, </a:t>
            </a:r>
            <a:r>
              <a:rPr lang="ko-KR" altLang="en-US" dirty="0"/>
              <a:t>수행 시간은 짧아짐</a:t>
            </a:r>
            <a:endParaRPr lang="en-US" altLang="ko-KR" dirty="0"/>
          </a:p>
          <a:p>
            <a:r>
              <a:rPr lang="en-US" altLang="ko-KR" dirty="0"/>
              <a:t>subsample: weak learner</a:t>
            </a:r>
            <a:r>
              <a:rPr lang="ko-KR" altLang="en-US" dirty="0"/>
              <a:t>가 학습에 사용하는 데이터 샘플링 비율</a:t>
            </a:r>
            <a:r>
              <a:rPr lang="en-US" altLang="ko-KR" dirty="0"/>
              <a:t>. Default=1.  </a:t>
            </a:r>
            <a:r>
              <a:rPr lang="ko-KR" altLang="en-US" dirty="0"/>
              <a:t>예를 들어 </a:t>
            </a:r>
            <a:r>
              <a:rPr lang="en-US" altLang="ko-KR" dirty="0"/>
              <a:t>0.5</a:t>
            </a:r>
            <a:r>
              <a:rPr lang="ko-KR" altLang="en-US" dirty="0"/>
              <a:t>로 설정하면 학습데이터의 </a:t>
            </a:r>
            <a:r>
              <a:rPr lang="en-US" altLang="ko-KR" dirty="0"/>
              <a:t>50%</a:t>
            </a:r>
            <a:r>
              <a:rPr lang="ko-KR" altLang="en-US" dirty="0"/>
              <a:t>를 기반으로 학습</a:t>
            </a:r>
            <a:r>
              <a:rPr lang="en-US" altLang="ko-KR" dirty="0"/>
              <a:t>. </a:t>
            </a:r>
            <a:r>
              <a:rPr lang="ko-KR" altLang="en-US" dirty="0"/>
              <a:t>값을 조절하여 트리간의 상관도를 줄일 수 있음</a:t>
            </a:r>
            <a:r>
              <a:rPr lang="en-US" altLang="ko-KR" dirty="0"/>
              <a:t>.  </a:t>
            </a:r>
            <a:r>
              <a:rPr lang="ko-KR" altLang="en-US" dirty="0"/>
              <a:t>과적합이 염려되는 경우 </a:t>
            </a:r>
            <a:r>
              <a:rPr lang="en-US" altLang="ko-KR" dirty="0"/>
              <a:t>1</a:t>
            </a:r>
            <a:r>
              <a:rPr lang="ko-KR" altLang="en-US" dirty="0"/>
              <a:t>보다 작은 값으로 설정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656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6CC85-C93D-6ABE-8390-D1FC94C84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GBM </a:t>
            </a:r>
            <a:r>
              <a:rPr lang="en-US" dirty="0"/>
              <a:t>Hyperparameter Tuning</a:t>
            </a:r>
            <a:r>
              <a:rPr lang="ko-KR" altLang="en-US" dirty="0"/>
              <a:t> </a:t>
            </a:r>
            <a:br>
              <a:rPr lang="en-US" dirty="0"/>
            </a:br>
            <a:r>
              <a:rPr lang="ko-KR" altLang="en-US" dirty="0"/>
              <a:t>하이퍼 파라미터 튜닝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7535A-7452-4694-D588-A91C949B9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sklearn.model_selection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GridSearchCV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params = {</a:t>
            </a:r>
          </a:p>
          <a:p>
            <a:pPr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n_estimators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 : [100, 500],</a:t>
            </a:r>
          </a:p>
          <a:p>
            <a:pPr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learning_rate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 : [0.05, 0.1]</a:t>
            </a:r>
          </a:p>
          <a:p>
            <a:pPr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spcBef>
                <a:spcPts val="0"/>
              </a:spcBef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grid_cv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GridSearchCV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gb_model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param_grid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=params, cv=2, verbose=1,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n_jobs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=-1)</a:t>
            </a:r>
          </a:p>
          <a:p>
            <a:pPr>
              <a:spcBef>
                <a:spcPts val="0"/>
              </a:spcBef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grid_cv.fit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최적 하이퍼 파라미터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: \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n',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grid_cv.best_params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_)</a:t>
            </a:r>
          </a:p>
          <a:p>
            <a:pPr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최고 예측 정확도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: {0:.4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f}'.format(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grid_cv.best_score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_))</a:t>
            </a:r>
          </a:p>
          <a:p>
            <a:pPr>
              <a:spcBef>
                <a:spcPts val="0"/>
              </a:spcBef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GridSearchCV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를 이용해 최적으로 학습된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estimators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로 예측 수행</a:t>
            </a:r>
          </a:p>
          <a:p>
            <a:pPr>
              <a:spcBef>
                <a:spcPts val="0"/>
              </a:spcBef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gb_pred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grid_cv.best_estimator_.predict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ts val="0"/>
              </a:spcBef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gb_accuracy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accuracy_score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gb_pred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print('GBM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정확도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: {0:.4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f}'.format(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gb_accuracy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863454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4ABEA-818C-B192-C8D2-71B5A5BE5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예측기 수에 따른 분류기 성과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BA292F8-348D-4EEA-4CB2-B3508670C17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8887" y="1774590"/>
            <a:ext cx="9909452" cy="489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540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6F62E-7959-335C-380C-375EB810D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 (</a:t>
            </a:r>
            <a:r>
              <a:rPr lang="en-US" dirty="0" err="1"/>
              <a:t>eXtra</a:t>
            </a:r>
            <a:r>
              <a:rPr lang="en-US" dirty="0"/>
              <a:t> Gradient Boost)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CBE2C-11D8-E751-CA2F-0AA4CEF5E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GBM</a:t>
            </a:r>
            <a:r>
              <a:rPr lang="ko-KR" altLang="en-US" dirty="0"/>
              <a:t>에 기반하고 있지만</a:t>
            </a:r>
            <a:r>
              <a:rPr lang="en-US" altLang="ko-KR" dirty="0"/>
              <a:t>, GBM</a:t>
            </a:r>
            <a:r>
              <a:rPr lang="ko-KR" altLang="en-US" dirty="0"/>
              <a:t>의 단점 </a:t>
            </a:r>
            <a:r>
              <a:rPr lang="en-US" altLang="ko-KR" dirty="0"/>
              <a:t>(</a:t>
            </a:r>
            <a:r>
              <a:rPr lang="ko-KR" altLang="en-US" dirty="0"/>
              <a:t>느린 수행시간</a:t>
            </a:r>
            <a:r>
              <a:rPr lang="en-US" altLang="ko-KR" dirty="0"/>
              <a:t>, </a:t>
            </a:r>
            <a:r>
              <a:rPr lang="ko-KR" altLang="en-US" dirty="0"/>
              <a:t>과적합 규제 등</a:t>
            </a:r>
            <a:r>
              <a:rPr lang="en-US" altLang="ko-KR" dirty="0"/>
              <a:t>)</a:t>
            </a:r>
            <a:r>
              <a:rPr lang="ko-KR" altLang="en-US" dirty="0"/>
              <a:t>을 해결한 알고리즘</a:t>
            </a:r>
            <a:endParaRPr lang="en-US" altLang="ko-KR" dirty="0"/>
          </a:p>
          <a:p>
            <a:r>
              <a:rPr lang="en-US" dirty="0"/>
              <a:t>Tree pruning - </a:t>
            </a:r>
            <a:r>
              <a:rPr lang="ko-KR" altLang="en-US" dirty="0"/>
              <a:t>긍정 이득이 없는 분할을 가지치기해 분할 수를 줄임</a:t>
            </a:r>
            <a:endParaRPr lang="en-US" altLang="ko-KR" dirty="0"/>
          </a:p>
          <a:p>
            <a:r>
              <a:rPr lang="ko-KR" altLang="en-US" dirty="0"/>
              <a:t>지정된 반복횟수가 아니라 교차검증을 통해 테스트 데이트의 평가 값이 최적화되면 반복을 중간에 멈춤</a:t>
            </a:r>
            <a:endParaRPr lang="en-US" altLang="ko-KR" dirty="0"/>
          </a:p>
          <a:p>
            <a:r>
              <a:rPr lang="ko-KR" altLang="en-US" dirty="0"/>
              <a:t>독자적인 </a:t>
            </a:r>
            <a:r>
              <a:rPr lang="en-US" altLang="ko-KR" dirty="0" err="1"/>
              <a:t>XGBoost</a:t>
            </a:r>
            <a:r>
              <a:rPr lang="en-US" altLang="ko-KR" dirty="0"/>
              <a:t> </a:t>
            </a:r>
            <a:r>
              <a:rPr lang="ko-KR" altLang="en-US" dirty="0"/>
              <a:t>모듈과 사이킷런 프레임워크 기반의 모듈이 존재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16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B853C-808A-C356-56EA-0FCB2A93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B5513-13C0-C9D1-3EB6-82256EE6F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xgboost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XGBClassifier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xgb_wrapper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XGBClassifier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n_estimators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400,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learning_rate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0.1,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max_depth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3)</a:t>
            </a:r>
          </a:p>
          <a:p>
            <a:pPr>
              <a:spcBef>
                <a:spcPts val="0"/>
              </a:spcBef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xgb_wrapper.fit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ts val="0"/>
              </a:spcBef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w_preds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xgb_wrapper.predict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1587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44172-652A-A15B-37E9-D56866931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XGBoost</a:t>
            </a:r>
            <a:r>
              <a:rPr lang="en-US" altLang="ko-KR" dirty="0"/>
              <a:t> </a:t>
            </a:r>
            <a:r>
              <a:rPr lang="en-US" dirty="0"/>
              <a:t>Hyperparameter </a:t>
            </a:r>
            <a:br>
              <a:rPr lang="en-US" dirty="0"/>
            </a:br>
            <a:r>
              <a:rPr lang="ko-KR" altLang="en-US" dirty="0"/>
              <a:t>하이퍼 파라미터</a:t>
            </a:r>
            <a:endParaRPr lang="en-US" dirty="0"/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29E9E199-A0F1-5D75-B4A8-09D5D076EAD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66750" y="1899502"/>
          <a:ext cx="10858499" cy="44695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8994">
                  <a:extLst>
                    <a:ext uri="{9D8B030D-6E8A-4147-A177-3AD203B41FA5}">
                      <a16:colId xmlns:a16="http://schemas.microsoft.com/office/drawing/2014/main" val="588291357"/>
                    </a:ext>
                  </a:extLst>
                </a:gridCol>
                <a:gridCol w="2629293">
                  <a:extLst>
                    <a:ext uri="{9D8B030D-6E8A-4147-A177-3AD203B41FA5}">
                      <a16:colId xmlns:a16="http://schemas.microsoft.com/office/drawing/2014/main" val="3286883478"/>
                    </a:ext>
                  </a:extLst>
                </a:gridCol>
                <a:gridCol w="6190212">
                  <a:extLst>
                    <a:ext uri="{9D8B030D-6E8A-4147-A177-3AD203B41FA5}">
                      <a16:colId xmlns:a16="http://schemas.microsoft.com/office/drawing/2014/main" val="3930554234"/>
                    </a:ext>
                  </a:extLst>
                </a:gridCol>
              </a:tblGrid>
              <a:tr h="360183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사이킷런 래퍼</a:t>
                      </a:r>
                      <a:endParaRPr lang="en-US" dirty="0">
                        <a:latin typeface="Microsoft GothicNeo Light" panose="020B0300000101010101" pitchFamily="50" charset="-127"/>
                        <a:ea typeface="Microsoft GothicNeo Light" panose="020B0300000101010101" pitchFamily="50" charset="-127"/>
                        <a:cs typeface="Microsoft GothicNeo Light" panose="020B03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파이썬 래퍼</a:t>
                      </a:r>
                      <a:endParaRPr lang="en-US" dirty="0">
                        <a:latin typeface="Microsoft GothicNeo Light" panose="020B0300000101010101" pitchFamily="50" charset="-127"/>
                        <a:ea typeface="Microsoft GothicNeo Light" panose="020B0300000101010101" pitchFamily="50" charset="-127"/>
                        <a:cs typeface="Microsoft GothicNeo Light" panose="020B03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설명</a:t>
                      </a:r>
                      <a:endParaRPr lang="en-US" dirty="0">
                        <a:latin typeface="Microsoft GothicNeo Light" panose="020B0300000101010101" pitchFamily="50" charset="-127"/>
                        <a:ea typeface="Microsoft GothicNeo Light" panose="020B0300000101010101" pitchFamily="50" charset="-127"/>
                        <a:cs typeface="Microsoft GothicNeo Light" panose="020B03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315003"/>
                  </a:ext>
                </a:extLst>
              </a:tr>
              <a:tr h="621685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learning_rate</a:t>
                      </a:r>
                      <a:endParaRPr lang="en-US" dirty="0">
                        <a:latin typeface="Microsoft GothicNeo Light" panose="020B0300000101010101" pitchFamily="50" charset="-127"/>
                        <a:ea typeface="Microsoft GothicNeo Light" panose="020B0300000101010101" pitchFamily="50" charset="-127"/>
                        <a:cs typeface="Microsoft GothicNeo Light" panose="020B03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eta</a:t>
                      </a:r>
                      <a:endParaRPr lang="en-US" dirty="0">
                        <a:latin typeface="Microsoft GothicNeo Light" panose="020B0300000101010101" pitchFamily="50" charset="-127"/>
                        <a:ea typeface="Microsoft GothicNeo Light" panose="020B0300000101010101" pitchFamily="50" charset="-127"/>
                        <a:cs typeface="Microsoft GothicNeo Light" panose="020B03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GBM</a:t>
                      </a:r>
                      <a:r>
                        <a:rPr lang="ko-KR" altLang="en-US" dirty="0"/>
                        <a:t>의 </a:t>
                      </a:r>
                      <a:r>
                        <a:rPr lang="en-US" altLang="ko-KR" dirty="0"/>
                        <a:t>learning rate</a:t>
                      </a:r>
                      <a:r>
                        <a:rPr lang="ko-KR" altLang="en-US" dirty="0"/>
                        <a:t>와 같은 파라미터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범위</a:t>
                      </a:r>
                      <a:r>
                        <a:rPr lang="en-US" altLang="ko-KR" dirty="0"/>
                        <a:t>: 0 ~ 1</a:t>
                      </a:r>
                      <a:endParaRPr lang="en-US" dirty="0">
                        <a:latin typeface="Microsoft GothicNeo Light" panose="020B0300000101010101" pitchFamily="50" charset="-127"/>
                        <a:ea typeface="Microsoft GothicNeo Light" panose="020B0300000101010101" pitchFamily="50" charset="-127"/>
                        <a:cs typeface="Microsoft GothicNeo Light" panose="020B03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549330"/>
                  </a:ext>
                </a:extLst>
              </a:tr>
              <a:tr h="88812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subsample</a:t>
                      </a:r>
                      <a:endParaRPr lang="en-US" dirty="0">
                        <a:latin typeface="Microsoft GothicNeo Light" panose="020B0300000101010101" pitchFamily="50" charset="-127"/>
                        <a:ea typeface="Microsoft GothicNeo Light" panose="020B0300000101010101" pitchFamily="50" charset="-127"/>
                        <a:cs typeface="Microsoft GothicNeo Light" panose="020B03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sub_sample</a:t>
                      </a:r>
                      <a:r>
                        <a:rPr lang="en-US" dirty="0"/>
                        <a:t> </a:t>
                      </a:r>
                      <a:endParaRPr lang="en-US" dirty="0">
                        <a:latin typeface="Microsoft GothicNeo Light" panose="020B0300000101010101" pitchFamily="50" charset="-127"/>
                        <a:ea typeface="Microsoft GothicNeo Light" panose="020B0300000101010101" pitchFamily="50" charset="-127"/>
                        <a:cs typeface="Microsoft GothicNeo Light" panose="020B03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GBM</a:t>
                      </a:r>
                      <a:r>
                        <a:rPr lang="ko-KR" altLang="en-US" dirty="0"/>
                        <a:t>의 </a:t>
                      </a:r>
                      <a:r>
                        <a:rPr lang="en-US" altLang="ko-KR" dirty="0"/>
                        <a:t>subsample</a:t>
                      </a:r>
                      <a:r>
                        <a:rPr lang="ko-KR" altLang="en-US" dirty="0"/>
                        <a:t>과 동일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데이터 샘플링 비율 지정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과적합 제어</a:t>
                      </a:r>
                      <a:r>
                        <a:rPr lang="en-US" altLang="ko-KR" dirty="0"/>
                        <a:t>), </a:t>
                      </a:r>
                      <a:r>
                        <a:rPr lang="ko-KR" altLang="en-US" dirty="0"/>
                        <a:t>일반적으로 </a:t>
                      </a:r>
                      <a:r>
                        <a:rPr lang="en-US" altLang="ko-KR" dirty="0"/>
                        <a:t>0.5~1 </a:t>
                      </a:r>
                      <a:r>
                        <a:rPr lang="ko-KR" altLang="en-US" dirty="0"/>
                        <a:t>사이의 값을 사용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범위</a:t>
                      </a:r>
                      <a:r>
                        <a:rPr lang="en-US" altLang="ko-KR" dirty="0"/>
                        <a:t>: 0 ~ 1</a:t>
                      </a:r>
                      <a:endParaRPr lang="en-US" dirty="0">
                        <a:latin typeface="Microsoft GothicNeo Light" panose="020B0300000101010101" pitchFamily="50" charset="-127"/>
                        <a:ea typeface="Microsoft GothicNeo Light" panose="020B0300000101010101" pitchFamily="50" charset="-127"/>
                        <a:cs typeface="Microsoft GothicNeo Light" panose="020B03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664680"/>
                  </a:ext>
                </a:extLst>
              </a:tr>
              <a:tr h="621685">
                <a:tc>
                  <a:txBody>
                    <a:bodyPr/>
                    <a:lstStyle/>
                    <a:p>
                      <a:r>
                        <a:rPr lang="en-US" dirty="0" err="1"/>
                        <a:t>reg_lambda</a:t>
                      </a:r>
                      <a:endParaRPr lang="en-US" dirty="0">
                        <a:latin typeface="Microsoft GothicNeo Light" panose="020B0300000101010101" pitchFamily="50" charset="-127"/>
                        <a:ea typeface="Microsoft GothicNeo Light" panose="020B0300000101010101" pitchFamily="50" charset="-127"/>
                        <a:cs typeface="Microsoft GothicNeo Light" panose="020B03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lambda</a:t>
                      </a:r>
                      <a:endParaRPr lang="en-US" dirty="0">
                        <a:latin typeface="Microsoft GothicNeo Light" panose="020B0300000101010101" pitchFamily="50" charset="-127"/>
                        <a:ea typeface="Microsoft GothicNeo Light" panose="020B0300000101010101" pitchFamily="50" charset="-127"/>
                        <a:cs typeface="Microsoft GothicNeo Light" panose="020B03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L2 Regularization </a:t>
                      </a:r>
                      <a:r>
                        <a:rPr lang="ko-KR" altLang="en-US" dirty="0"/>
                        <a:t>적용 값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피처 개수가 많을 때 적용을 검토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클수록 과적합 감소 효과</a:t>
                      </a:r>
                      <a:endParaRPr lang="en-US" dirty="0">
                        <a:latin typeface="Microsoft GothicNeo Light" panose="020B0300000101010101" pitchFamily="50" charset="-127"/>
                        <a:ea typeface="Microsoft GothicNeo Light" panose="020B0300000101010101" pitchFamily="50" charset="-127"/>
                        <a:cs typeface="Microsoft GothicNeo Light" panose="020B03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2735551"/>
                  </a:ext>
                </a:extLst>
              </a:tr>
              <a:tr h="976934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reg_alpha</a:t>
                      </a:r>
                      <a:endParaRPr lang="en-US" dirty="0">
                        <a:latin typeface="Microsoft GothicNeo Light" panose="020B0300000101010101" pitchFamily="50" charset="-127"/>
                        <a:ea typeface="Microsoft GothicNeo Light" panose="020B0300000101010101" pitchFamily="50" charset="-127"/>
                        <a:cs typeface="Microsoft GothicNeo Light" panose="020B03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  <a:endParaRPr lang="en-US" dirty="0">
                        <a:latin typeface="Microsoft GothicNeo Light" panose="020B0300000101010101" pitchFamily="50" charset="-127"/>
                        <a:ea typeface="Microsoft GothicNeo Light" panose="020B0300000101010101" pitchFamily="50" charset="-127"/>
                        <a:cs typeface="Microsoft GothicNeo Light" panose="020B03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L1 Regularization </a:t>
                      </a:r>
                      <a:r>
                        <a:rPr lang="ko-KR" altLang="en-US" dirty="0"/>
                        <a:t>적용 값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피처 개수가 많을 때 적용을 검토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클수록 과적합 감소 효과</a:t>
                      </a:r>
                      <a:endParaRPr lang="en-US" dirty="0">
                        <a:latin typeface="Microsoft GothicNeo Light" panose="020B0300000101010101" pitchFamily="50" charset="-127"/>
                        <a:ea typeface="Microsoft GothicNeo Light" panose="020B0300000101010101" pitchFamily="50" charset="-127"/>
                        <a:cs typeface="Microsoft GothicNeo Light" panose="020B03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74086"/>
                  </a:ext>
                </a:extLst>
              </a:tr>
              <a:tr h="976934">
                <a:tc>
                  <a:txBody>
                    <a:bodyPr/>
                    <a:lstStyle/>
                    <a:p>
                      <a:r>
                        <a:rPr lang="en-US" dirty="0" err="1"/>
                        <a:t>n_estimators</a:t>
                      </a:r>
                      <a:endParaRPr lang="en-US" dirty="0">
                        <a:latin typeface="Microsoft GothicNeo Light" panose="020B0300000101010101" pitchFamily="50" charset="-127"/>
                        <a:ea typeface="Microsoft GothicNeo Light" panose="020B0300000101010101" pitchFamily="50" charset="-127"/>
                        <a:cs typeface="Microsoft GothicNeo Light" panose="020B03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num_boost_round</a:t>
                      </a:r>
                      <a:r>
                        <a:rPr lang="en-US" dirty="0"/>
                        <a:t> </a:t>
                      </a:r>
                      <a:endParaRPr lang="en-US" dirty="0">
                        <a:latin typeface="Microsoft GothicNeo Light" panose="020B0300000101010101" pitchFamily="50" charset="-127"/>
                        <a:ea typeface="Microsoft GothicNeo Light" panose="020B0300000101010101" pitchFamily="50" charset="-127"/>
                        <a:cs typeface="Microsoft GothicNeo Light" panose="020B03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생성할 </a:t>
                      </a:r>
                      <a:r>
                        <a:rPr lang="en-US" dirty="0"/>
                        <a:t>weak learner</a:t>
                      </a:r>
                      <a:r>
                        <a:rPr lang="ko-KR" altLang="en-US" dirty="0"/>
                        <a:t>의 수</a:t>
                      </a:r>
                      <a:endParaRPr lang="en-US" dirty="0">
                        <a:latin typeface="Microsoft GothicNeo Light" panose="020B0300000101010101" pitchFamily="50" charset="-127"/>
                        <a:ea typeface="Microsoft GothicNeo Light" panose="020B0300000101010101" pitchFamily="50" charset="-127"/>
                        <a:cs typeface="Microsoft GothicNeo Light" panose="020B03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085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2560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B853C-808A-C356-56EA-0FCB2A93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 Example 2</a:t>
            </a:r>
            <a:br>
              <a:rPr lang="en-US" dirty="0"/>
            </a:br>
            <a:r>
              <a:rPr lang="en-US" sz="4400" kern="1200" dirty="0" err="1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early_stopping_rounds</a:t>
            </a:r>
            <a:r>
              <a:rPr lang="en-US" sz="4400" kern="1200" dirty="0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= 100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B5513-13C0-C9D1-3EB6-82256EE6F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xgboost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XGBClassifier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xgb_wrapper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XGBClassifier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n_estimators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400,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learning_rate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0.1 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max_depth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3)</a:t>
            </a:r>
          </a:p>
          <a:p>
            <a:pPr>
              <a:spcBef>
                <a:spcPts val="0"/>
              </a:spcBef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xgb_wrapper.fit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early_stopping_rounds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100,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eval_metric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logloss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eval_set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[(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)], verbose=True)</a:t>
            </a:r>
          </a:p>
          <a:p>
            <a:pPr>
              <a:spcBef>
                <a:spcPts val="0"/>
              </a:spcBef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xgb_wrapper.fit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ws100_preds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xgb_wrapper.predict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614E7F-B016-362D-A09D-E34217E3FB96}"/>
              </a:ext>
            </a:extLst>
          </p:cNvPr>
          <p:cNvSpPr txBox="1"/>
          <p:nvPr/>
        </p:nvSpPr>
        <p:spPr>
          <a:xfrm>
            <a:off x="761999" y="5392265"/>
            <a:ext cx="10668002" cy="87459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91438" defTabSz="914377">
              <a:spcBef>
                <a:spcPts val="1300"/>
              </a:spcBef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000" kern="1200" dirty="0" err="1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early_stopping_rounds</a:t>
            </a:r>
            <a:r>
              <a:rPr lang="en-US" sz="2000" kern="1200" dirty="0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(int) : </a:t>
            </a:r>
            <a:r>
              <a:rPr lang="ko-KR" altLang="en-US" sz="2000" kern="1200" dirty="0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조기중단을 활성화시킴</a:t>
            </a:r>
            <a:r>
              <a:rPr lang="en-US" altLang="ko-KR" sz="2000" kern="1200" dirty="0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. </a:t>
            </a:r>
            <a:r>
              <a:rPr lang="ko-KR" altLang="en-US" sz="2000" kern="1200" dirty="0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반복횟수 지정</a:t>
            </a:r>
            <a:endParaRPr lang="en-US" altLang="ko-KR" sz="2000" kern="1200" dirty="0">
              <a:solidFill>
                <a:schemeClr val="bg1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marL="91438" defTabSz="914377">
              <a:spcBef>
                <a:spcPts val="1300"/>
              </a:spcBef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000" kern="1200" dirty="0" err="1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eval_metrics</a:t>
            </a:r>
            <a:r>
              <a:rPr lang="en-US" sz="2000" kern="1200" dirty="0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(string or list of strings) : CV </a:t>
            </a:r>
            <a:r>
              <a:rPr lang="ko-KR" altLang="en-US" sz="2000" kern="1200" dirty="0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수행시 모니터링할 오류함수의 성능 평가 지표</a:t>
            </a:r>
          </a:p>
        </p:txBody>
      </p:sp>
    </p:spTree>
    <p:extLst>
      <p:ext uri="{BB962C8B-B14F-4D97-AF65-F5344CB8AC3E}">
        <p14:creationId xmlns:p14="http://schemas.microsoft.com/office/powerpoint/2010/main" val="1186659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9E4EFD5-7B82-4DFE-02D8-7FAB3982E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Voting vs.</a:t>
            </a:r>
            <a:r>
              <a:rPr lang="ko-KR" altLang="en-US" dirty="0"/>
              <a:t> </a:t>
            </a:r>
            <a:r>
              <a:rPr lang="en-US" altLang="ko-KR" dirty="0"/>
              <a:t>Bagging </a:t>
            </a:r>
            <a:r>
              <a:rPr lang="ko-KR" altLang="en-US" dirty="0"/>
              <a:t>보팅 대 배깅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D69E24-A0DD-A8F9-B666-6E6A029EB2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08915" y="1441938"/>
            <a:ext cx="5421085" cy="5416061"/>
          </a:xfrm>
        </p:spPr>
        <p:txBody>
          <a:bodyPr>
            <a:normAutofit/>
          </a:bodyPr>
          <a:lstStyle/>
          <a:p>
            <a:r>
              <a:rPr lang="en-US" sz="2000" dirty="0"/>
              <a:t>Bagging</a:t>
            </a:r>
            <a:r>
              <a:rPr lang="ko-KR" altLang="en-US" sz="2000" dirty="0"/>
              <a:t> </a:t>
            </a:r>
            <a:r>
              <a:rPr lang="ko-KR" altLang="en-US" sz="2000" b="1" dirty="0"/>
              <a:t>배깅</a:t>
            </a:r>
            <a:endParaRPr lang="en-US" altLang="ko-KR" sz="2000" b="1" dirty="0"/>
          </a:p>
          <a:p>
            <a:pPr lvl="1"/>
            <a:r>
              <a:rPr lang="en-US" sz="2000" dirty="0"/>
              <a:t>Generally use identical classifiers. </a:t>
            </a:r>
            <a:r>
              <a:rPr lang="ko-KR" altLang="en-US" sz="2000" b="1" dirty="0"/>
              <a:t>동일한 알고리즘을 사용</a:t>
            </a:r>
            <a:endParaRPr lang="en-US" sz="2000" b="1" dirty="0"/>
          </a:p>
          <a:p>
            <a:pPr lvl="1"/>
            <a:r>
              <a:rPr lang="en-US" sz="2000" dirty="0"/>
              <a:t>Classifiers use different datasets. </a:t>
            </a:r>
            <a:r>
              <a:rPr lang="ko-KR" altLang="en-US" sz="2000" b="1" dirty="0"/>
              <a:t>다른 데이터셋을 사용</a:t>
            </a:r>
            <a:endParaRPr lang="en-US" sz="2000" b="1" dirty="0"/>
          </a:p>
          <a:p>
            <a:pPr lvl="1"/>
            <a:endParaRPr lang="en-US" sz="2000" b="1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9A1C0B2-55A4-67F7-B2F4-B81C54C5D3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656" y="1441938"/>
            <a:ext cx="5038344" cy="5416061"/>
          </a:xfrm>
        </p:spPr>
        <p:txBody>
          <a:bodyPr>
            <a:normAutofit/>
          </a:bodyPr>
          <a:lstStyle/>
          <a:p>
            <a:r>
              <a:rPr lang="en-US" sz="2000" dirty="0"/>
              <a:t>Voting </a:t>
            </a:r>
            <a:r>
              <a:rPr lang="ko-KR" altLang="en-US" sz="2000" b="1" dirty="0"/>
              <a:t>보팅</a:t>
            </a:r>
            <a:endParaRPr lang="en-US" sz="2000" b="1" dirty="0"/>
          </a:p>
          <a:p>
            <a:pPr lvl="1"/>
            <a:r>
              <a:rPr lang="en-US" sz="2000" dirty="0"/>
              <a:t>Generally combine different classifiers. </a:t>
            </a:r>
            <a:r>
              <a:rPr lang="ko-KR" altLang="en-US" sz="2000" dirty="0"/>
              <a:t>다른 알고리즘들을 결합</a:t>
            </a:r>
            <a:endParaRPr lang="en-US" sz="2000" dirty="0"/>
          </a:p>
          <a:p>
            <a:pPr lvl="1"/>
            <a:r>
              <a:rPr lang="en-US" sz="2000" dirty="0"/>
              <a:t>Classifiers use identical dataset. </a:t>
            </a:r>
            <a:r>
              <a:rPr lang="ko-KR" altLang="en-US" sz="2000" b="1" dirty="0"/>
              <a:t>같은 데이터셋을 이용</a:t>
            </a:r>
            <a:endParaRPr lang="en-US" sz="2000" b="1" dirty="0"/>
          </a:p>
          <a:p>
            <a:pPr lvl="1"/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749716-90C8-C079-7967-6D04754CA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361944"/>
            <a:ext cx="5120640" cy="31226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B9A3F4-3D42-132E-5779-C283B8F05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385" y="3361944"/>
            <a:ext cx="5115615" cy="306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150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B853C-808A-C356-56EA-0FCB2A93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 Example 3</a:t>
            </a:r>
            <a:br>
              <a:rPr lang="en-US" dirty="0"/>
            </a:br>
            <a:r>
              <a:rPr lang="en-US" sz="4400" kern="1200" dirty="0" err="1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early_stopping_rounds</a:t>
            </a:r>
            <a:r>
              <a:rPr lang="en-US" sz="4400" kern="1200" dirty="0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= 10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B5513-13C0-C9D1-3EB6-82256EE6F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xgboost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XGBClassifier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xgb_wrapper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XGBClassifier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n_estimators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400,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learning_rate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0.1 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max_depth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3)</a:t>
            </a:r>
          </a:p>
          <a:p>
            <a:pPr>
              <a:spcBef>
                <a:spcPts val="0"/>
              </a:spcBef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xgb_wrapper.fit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early_stopping_rounds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10,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eval_metric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logloss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eval_set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[(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)], verbose=True)</a:t>
            </a:r>
          </a:p>
          <a:p>
            <a:pPr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ws100_preds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xgb_wrapper.predict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41941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16BB9-54DC-856C-00E8-DD31C6D2F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피처 중요도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82EBA-AF0F-9B8A-6DCA-C5736C8E92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xgboost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plot_importance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fig, ax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plt.subplots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figsize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=(10, 12))</a:t>
            </a:r>
          </a:p>
          <a:p>
            <a:pPr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plot_importance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xgb_wrapper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ax=ax)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9410C0-B32E-A8A8-9CB4-1A14EB3C9A7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722" y="1678623"/>
            <a:ext cx="4177803" cy="485933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6022537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6F81-2C7F-B164-E18B-B0DF2A90F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</a:t>
            </a:r>
            <a:r>
              <a:rPr lang="ko-KR" altLang="en-US" dirty="0"/>
              <a:t> </a:t>
            </a:r>
            <a:r>
              <a:rPr lang="en-US" altLang="ko-KR" dirty="0"/>
              <a:t>GBM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34CAD-1032-EFA0-418B-1851B1285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/>
              <a:t>이전 모델의 문제점을 해결하여 </a:t>
            </a:r>
            <a:r>
              <a:rPr lang="en-US" altLang="ko-KR" sz="2800" dirty="0" err="1"/>
              <a:t>XGBoost</a:t>
            </a:r>
            <a:r>
              <a:rPr lang="ko-KR" altLang="en-US" sz="2800" dirty="0"/>
              <a:t>보다 빠른 학습과 예측 수행 시간</a:t>
            </a:r>
            <a:endParaRPr lang="en-US" altLang="ko-KR" sz="2800" dirty="0"/>
          </a:p>
          <a:p>
            <a:r>
              <a:rPr lang="ko-KR" altLang="en-US" sz="2800" dirty="0"/>
              <a:t>분류기 모델이 의사결정 규칙을 찾을 때</a:t>
            </a:r>
            <a:r>
              <a:rPr lang="en-US" altLang="ko-KR" sz="2800" dirty="0"/>
              <a:t>, </a:t>
            </a:r>
            <a:r>
              <a:rPr lang="ko-KR" altLang="en-US" sz="2800" dirty="0"/>
              <a:t>모든 </a:t>
            </a:r>
            <a:r>
              <a:rPr lang="en-US" altLang="ko-KR" sz="2800" dirty="0"/>
              <a:t>feature</a:t>
            </a:r>
            <a:r>
              <a:rPr lang="ko-KR" altLang="en-US" sz="2800" dirty="0"/>
              <a:t>와 </a:t>
            </a:r>
            <a:r>
              <a:rPr lang="en-US" altLang="ko-KR" sz="2800" dirty="0"/>
              <a:t>data index</a:t>
            </a:r>
            <a:r>
              <a:rPr lang="ko-KR" altLang="en-US" sz="2800" dirty="0"/>
              <a:t>에 대해 탐색하는 비효율성을 개선</a:t>
            </a:r>
            <a:endParaRPr lang="en-US" altLang="ko-KR" sz="2800" dirty="0"/>
          </a:p>
          <a:p>
            <a:pPr lvl="1"/>
            <a:r>
              <a:rPr lang="en-US" altLang="ko-KR" sz="2800" dirty="0"/>
              <a:t>Exclusive feature bundling – </a:t>
            </a:r>
            <a:r>
              <a:rPr lang="ko-KR" altLang="en-US" sz="2800" dirty="0"/>
              <a:t>비슷한 속성을 합침</a:t>
            </a:r>
            <a:endParaRPr lang="en-US" altLang="ko-KR" sz="2800" dirty="0"/>
          </a:p>
          <a:p>
            <a:pPr lvl="1"/>
            <a:r>
              <a:rPr lang="en-US" altLang="ko-KR" sz="2800" dirty="0"/>
              <a:t>Gradient based one side sampling</a:t>
            </a:r>
            <a:r>
              <a:rPr lang="ko-KR" altLang="en-US" sz="2800" dirty="0"/>
              <a:t> </a:t>
            </a:r>
            <a:r>
              <a:rPr lang="en-US" altLang="ko-KR" sz="2800" dirty="0"/>
              <a:t>– </a:t>
            </a:r>
            <a:r>
              <a:rPr lang="ko-KR" altLang="en-US" sz="2800" dirty="0"/>
              <a:t>오차가 작았던 경우는 제거</a:t>
            </a:r>
            <a:r>
              <a:rPr lang="en-US" altLang="ko-KR" sz="2800" dirty="0"/>
              <a:t>, </a:t>
            </a:r>
            <a:r>
              <a:rPr lang="ko-KR" altLang="en-US" sz="2800" dirty="0"/>
              <a:t>오차가 큰 경우만 </a:t>
            </a:r>
            <a:r>
              <a:rPr lang="en-US" altLang="ko-KR" sz="2800" dirty="0"/>
              <a:t>index</a:t>
            </a:r>
            <a:r>
              <a:rPr lang="ko-KR" altLang="en-US" sz="2800" dirty="0"/>
              <a:t>탐색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594388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5CC23-C042-DB0C-87B3-8D17E9A6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</a:t>
            </a:r>
            <a:r>
              <a:rPr lang="ko-KR" altLang="en-US" dirty="0"/>
              <a:t> </a:t>
            </a:r>
            <a:r>
              <a:rPr lang="en-US" altLang="ko-KR" dirty="0"/>
              <a:t>GBM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E851F-20D0-B24C-5A83-47C7979EE7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656" y="1998135"/>
            <a:ext cx="5614416" cy="4768426"/>
          </a:xfrm>
        </p:spPr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lightgbm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LGBMClassifier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plot_importance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lgbm_model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LGBMClassifier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n_estimators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=400)</a:t>
            </a:r>
          </a:p>
          <a:p>
            <a:pPr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lgbm_model.fit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early_stopping_rounds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=100,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eval_metric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logloss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eval_set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[(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)], verbose=True)</a:t>
            </a:r>
          </a:p>
          <a:p>
            <a:pPr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lgbm_model.score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plot_importance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lgbm_model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max_num_features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=15)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072ED9-B608-89BF-671D-D11858126F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3680" y="1998135"/>
            <a:ext cx="4921844" cy="3211908"/>
          </a:xfrm>
        </p:spPr>
      </p:pic>
    </p:spTree>
    <p:extLst>
      <p:ext uri="{BB962C8B-B14F-4D97-AF65-F5344CB8AC3E}">
        <p14:creationId xmlns:p14="http://schemas.microsoft.com/office/powerpoint/2010/main" val="27650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Breast Cancer Wisconsin Dataset</a:t>
            </a:r>
            <a:br>
              <a:rPr lang="en-US" dirty="0"/>
            </a:br>
            <a:r>
              <a:rPr lang="ko-KR" altLang="en-US" dirty="0"/>
              <a:t>유방암 데이터셋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EBAF539-EE37-1B44-96AB-27A72842AED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76275" y="1654175"/>
          <a:ext cx="10753724" cy="289560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5376862">
                  <a:extLst>
                    <a:ext uri="{9D8B030D-6E8A-4147-A177-3AD203B41FA5}">
                      <a16:colId xmlns:a16="http://schemas.microsoft.com/office/drawing/2014/main" val="879948406"/>
                    </a:ext>
                  </a:extLst>
                </a:gridCol>
                <a:gridCol w="5376862">
                  <a:extLst>
                    <a:ext uri="{9D8B030D-6E8A-4147-A177-3AD203B41FA5}">
                      <a16:colId xmlns:a16="http://schemas.microsoft.com/office/drawing/2014/main" val="424608552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</a:rPr>
                        <a:t>Classes</a:t>
                      </a:r>
                      <a:endParaRPr lang="en-US" sz="3200" dirty="0">
                        <a:effectLst/>
                        <a:latin typeface="Microsoft GothicNeo Light" panose="020B0300000101010101" pitchFamily="50" charset="-127"/>
                        <a:ea typeface="Microsoft GothicNeo Light" panose="020B0300000101010101" pitchFamily="50" charset="-127"/>
                        <a:cs typeface="Microsoft GothicNeo Light" panose="020B03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</a:rPr>
                        <a:t>2</a:t>
                      </a:r>
                      <a:endParaRPr lang="en-US" sz="3200" dirty="0">
                        <a:effectLst/>
                        <a:latin typeface="Microsoft GothicNeo Light" panose="020B0300000101010101" pitchFamily="50" charset="-127"/>
                        <a:ea typeface="Microsoft GothicNeo Light" panose="020B0300000101010101" pitchFamily="50" charset="-127"/>
                        <a:cs typeface="Microsoft GothicNeo Light" panose="020B03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067709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</a:rPr>
                        <a:t>Samples per class</a:t>
                      </a:r>
                      <a:endParaRPr lang="en-US" sz="3200" dirty="0">
                        <a:effectLst/>
                        <a:latin typeface="Microsoft GothicNeo Light" panose="020B0300000101010101" pitchFamily="50" charset="-127"/>
                        <a:ea typeface="Microsoft GothicNeo Light" panose="020B0300000101010101" pitchFamily="50" charset="-127"/>
                        <a:cs typeface="Microsoft GothicNeo Light" panose="020B03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</a:rPr>
                        <a:t>212(M),357(B)</a:t>
                      </a:r>
                      <a:endParaRPr lang="en-US" sz="3200" dirty="0">
                        <a:effectLst/>
                        <a:latin typeface="Microsoft GothicNeo Light" panose="020B0300000101010101" pitchFamily="50" charset="-127"/>
                        <a:ea typeface="Microsoft GothicNeo Light" panose="020B0300000101010101" pitchFamily="50" charset="-127"/>
                        <a:cs typeface="Microsoft GothicNeo Light" panose="020B03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19963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3200">
                          <a:effectLst/>
                        </a:rPr>
                        <a:t>Samples total</a:t>
                      </a:r>
                      <a:endParaRPr lang="en-US" sz="3200">
                        <a:effectLst/>
                        <a:latin typeface="Microsoft GothicNeo Light" panose="020B0300000101010101" pitchFamily="50" charset="-127"/>
                        <a:ea typeface="Microsoft GothicNeo Light" panose="020B0300000101010101" pitchFamily="50" charset="-127"/>
                        <a:cs typeface="Microsoft GothicNeo Light" panose="020B03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</a:rPr>
                        <a:t>569</a:t>
                      </a:r>
                      <a:endParaRPr lang="en-US" sz="3200" dirty="0">
                        <a:effectLst/>
                        <a:latin typeface="Microsoft GothicNeo Light" panose="020B0300000101010101" pitchFamily="50" charset="-127"/>
                        <a:ea typeface="Microsoft GothicNeo Light" panose="020B0300000101010101" pitchFamily="50" charset="-127"/>
                        <a:cs typeface="Microsoft GothicNeo Light" panose="020B03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698949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3200">
                          <a:effectLst/>
                        </a:rPr>
                        <a:t>Dimensionality</a:t>
                      </a:r>
                      <a:endParaRPr lang="en-US" sz="3200">
                        <a:effectLst/>
                        <a:latin typeface="Microsoft GothicNeo Light" panose="020B0300000101010101" pitchFamily="50" charset="-127"/>
                        <a:ea typeface="Microsoft GothicNeo Light" panose="020B0300000101010101" pitchFamily="50" charset="-127"/>
                        <a:cs typeface="Microsoft GothicNeo Light" panose="020B03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</a:rPr>
                        <a:t>30</a:t>
                      </a:r>
                      <a:endParaRPr lang="en-US" sz="3200" dirty="0">
                        <a:effectLst/>
                        <a:latin typeface="Microsoft GothicNeo Light" panose="020B0300000101010101" pitchFamily="50" charset="-127"/>
                        <a:ea typeface="Microsoft GothicNeo Light" panose="020B0300000101010101" pitchFamily="50" charset="-127"/>
                        <a:cs typeface="Microsoft GothicNeo Light" panose="020B03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463031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3200">
                          <a:effectLst/>
                        </a:rPr>
                        <a:t>Features</a:t>
                      </a:r>
                      <a:endParaRPr lang="en-US" sz="3200">
                        <a:effectLst/>
                        <a:latin typeface="Microsoft GothicNeo Light" panose="020B0300000101010101" pitchFamily="50" charset="-127"/>
                        <a:ea typeface="Microsoft GothicNeo Light" panose="020B0300000101010101" pitchFamily="50" charset="-127"/>
                        <a:cs typeface="Microsoft GothicNeo Light" panose="020B03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</a:rPr>
                        <a:t>real, positive</a:t>
                      </a:r>
                      <a:endParaRPr lang="en-US" sz="3200" dirty="0">
                        <a:effectLst/>
                        <a:latin typeface="Microsoft GothicNeo Light" panose="020B0300000101010101" pitchFamily="50" charset="-127"/>
                        <a:ea typeface="Microsoft GothicNeo Light" panose="020B0300000101010101" pitchFamily="50" charset="-127"/>
                        <a:cs typeface="Microsoft GothicNeo Light" panose="020B03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97815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Exercise #1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>
          <a:xfrm>
            <a:off x="676656" y="1654615"/>
            <a:ext cx="10753725" cy="4865929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Import the breast cancer dataset and create a data frame named </a:t>
            </a:r>
            <a:r>
              <a:rPr lang="en-US" sz="2800" dirty="0" err="1"/>
              <a:t>df</a:t>
            </a:r>
            <a:r>
              <a:rPr lang="en-US" sz="2800" dirty="0"/>
              <a:t> (adding column names). </a:t>
            </a:r>
            <a:r>
              <a:rPr lang="ko-KR" altLang="en-US" sz="2800" b="1" dirty="0"/>
              <a:t>유방암 데이터를 가져와 </a:t>
            </a:r>
            <a:r>
              <a:rPr lang="en-US" altLang="ko-KR" sz="2800" b="1" dirty="0" err="1"/>
              <a:t>df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라는 데이터 프레임을 만드시오</a:t>
            </a:r>
            <a:r>
              <a:rPr lang="en-US" altLang="ko-KR" sz="2800" b="1" dirty="0"/>
              <a:t> (</a:t>
            </a:r>
            <a:r>
              <a:rPr lang="ko-KR" altLang="en-US" sz="2800" b="1" dirty="0"/>
              <a:t>열 이름 추가</a:t>
            </a:r>
            <a:r>
              <a:rPr lang="en-US" altLang="ko-KR" sz="2800" b="1" dirty="0"/>
              <a:t>)</a:t>
            </a:r>
            <a:endParaRPr lang="en-US" sz="2800" b="1" dirty="0"/>
          </a:p>
          <a:p>
            <a:r>
              <a:rPr lang="en-US" sz="2800" dirty="0"/>
              <a:t>Summarize the data frame. </a:t>
            </a:r>
            <a:r>
              <a:rPr lang="ko-KR" altLang="en-US" sz="2800" b="1" dirty="0"/>
              <a:t>데이터프레임 요약</a:t>
            </a:r>
            <a:r>
              <a:rPr lang="en-US" sz="2800" dirty="0"/>
              <a:t> </a:t>
            </a:r>
          </a:p>
          <a:p>
            <a:pPr lvl="1"/>
            <a:r>
              <a:rPr lang="en-US" sz="2800" dirty="0"/>
              <a:t>head(), shape, </a:t>
            </a:r>
            <a:r>
              <a:rPr lang="en-US" sz="2800" dirty="0" err="1"/>
              <a:t>dtypes</a:t>
            </a:r>
            <a:r>
              <a:rPr lang="en-US" sz="2800" dirty="0"/>
              <a:t>, describe(), </a:t>
            </a:r>
            <a:r>
              <a:rPr lang="en-US" sz="2800" dirty="0" err="1"/>
              <a:t>groupby</a:t>
            </a:r>
            <a:r>
              <a:rPr lang="en-US" sz="2800" dirty="0"/>
              <a:t>(‘class’).size(), </a:t>
            </a:r>
            <a:r>
              <a:rPr lang="en-US" sz="2800" dirty="0" err="1"/>
              <a:t>isna</a:t>
            </a:r>
            <a:r>
              <a:rPr lang="en-US" sz="2800" dirty="0"/>
              <a:t>().sum()</a:t>
            </a:r>
          </a:p>
          <a:p>
            <a:r>
              <a:rPr lang="en-US" sz="2800" dirty="0"/>
              <a:t>Data visualization. </a:t>
            </a:r>
            <a:r>
              <a:rPr lang="ko-KR" altLang="en-US" sz="2800" b="1" dirty="0"/>
              <a:t>시각화</a:t>
            </a:r>
            <a:endParaRPr lang="en-US" sz="2800" b="1" dirty="0"/>
          </a:p>
          <a:p>
            <a:pPr lvl="1"/>
            <a:r>
              <a:rPr lang="en-US" sz="2800" dirty="0"/>
              <a:t>Univariate plot – boxplot, histogram, </a:t>
            </a:r>
            <a:r>
              <a:rPr lang="en-US" sz="2800" dirty="0" err="1"/>
              <a:t>countplot</a:t>
            </a:r>
            <a:r>
              <a:rPr lang="en-US" sz="2800" dirty="0"/>
              <a:t>. </a:t>
            </a:r>
            <a:r>
              <a:rPr lang="ko-KR" altLang="en-US" sz="2800" b="1" dirty="0"/>
              <a:t>박스플랏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히스토그램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카운트플랏을 이용한 일변량분석</a:t>
            </a:r>
            <a:r>
              <a:rPr lang="en-US" altLang="ko-KR" sz="2800" b="1" dirty="0"/>
              <a:t> </a:t>
            </a:r>
            <a:endParaRPr lang="en-US" sz="2800" b="1" dirty="0"/>
          </a:p>
          <a:p>
            <a:pPr lvl="1"/>
            <a:r>
              <a:rPr lang="en-US" sz="2800" dirty="0"/>
              <a:t>Multivariate plot – </a:t>
            </a:r>
            <a:r>
              <a:rPr lang="en-US" sz="2800" dirty="0" err="1"/>
              <a:t>pairplot</a:t>
            </a:r>
            <a:r>
              <a:rPr lang="en-US" sz="2800" dirty="0"/>
              <a:t>, heatmap. </a:t>
            </a:r>
            <a:r>
              <a:rPr lang="ko-KR" alt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산점도를 이용한 다변량분석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2069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Exercise #1</a:t>
            </a:r>
            <a:endParaRPr lang="en-US" b="1" dirty="0"/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>
          <a:xfrm>
            <a:off x="676656" y="1719943"/>
            <a:ext cx="10753725" cy="4593772"/>
          </a:xfrm>
        </p:spPr>
        <p:txBody>
          <a:bodyPr>
            <a:normAutofit fontScale="92500"/>
          </a:bodyPr>
          <a:lstStyle/>
          <a:p>
            <a:r>
              <a:rPr lang="en-US" dirty="0"/>
              <a:t>X and y split. </a:t>
            </a:r>
            <a:r>
              <a:rPr lang="ko-KR" altLang="en-US" b="1" dirty="0"/>
              <a:t>독립</a:t>
            </a:r>
            <a:r>
              <a:rPr lang="en-US" altLang="ko-KR" b="1" dirty="0"/>
              <a:t>, </a:t>
            </a:r>
            <a:r>
              <a:rPr lang="ko-KR" altLang="en-US" b="1" dirty="0"/>
              <a:t>종속변수 분리</a:t>
            </a:r>
            <a:endParaRPr lang="en-US" altLang="ko-KR" b="1" dirty="0"/>
          </a:p>
          <a:p>
            <a:r>
              <a:rPr lang="en-US" dirty="0"/>
              <a:t>Scaling x using MinMaxScaler. </a:t>
            </a:r>
            <a:r>
              <a:rPr lang="ko-KR" altLang="en-US" b="1" dirty="0"/>
              <a:t>스케일링</a:t>
            </a:r>
            <a:endParaRPr lang="en-US" b="1" dirty="0"/>
          </a:p>
          <a:p>
            <a:r>
              <a:rPr lang="en-US" dirty="0"/>
              <a:t>Splitting Dataset (decide the test size). </a:t>
            </a:r>
            <a:r>
              <a:rPr lang="ko-KR" altLang="en-US" b="1" dirty="0"/>
              <a:t>테스트셋 크기를 결정해서 </a:t>
            </a:r>
            <a:r>
              <a:rPr lang="ko-KR" altLang="en-US" b="1" dirty="0">
                <a:sym typeface="Arial"/>
              </a:rPr>
              <a:t>데이터셋을 분할</a:t>
            </a:r>
            <a:endParaRPr lang="en-US" altLang="ko-KR" b="1" dirty="0">
              <a:sym typeface="Arial"/>
            </a:endParaRPr>
          </a:p>
          <a:p>
            <a:pPr lvl="1"/>
            <a:r>
              <a:rPr lang="en-US" altLang="en-US" b="1" dirty="0"/>
              <a:t>Resampling</a:t>
            </a:r>
            <a:r>
              <a:rPr lang="ko-KR" altLang="en-US" b="1" dirty="0"/>
              <a:t> </a:t>
            </a:r>
            <a:r>
              <a:rPr lang="en-US" altLang="ko-KR" b="1" dirty="0"/>
              <a:t>using SMOTE. </a:t>
            </a:r>
            <a:r>
              <a:rPr lang="ko-KR" altLang="en-US" b="1" dirty="0"/>
              <a:t>리샘플링</a:t>
            </a:r>
            <a:endParaRPr lang="en-US" altLang="ko-KR" b="1" dirty="0"/>
          </a:p>
          <a:p>
            <a:r>
              <a:rPr lang="en-US" dirty="0"/>
              <a:t>Build Voting,</a:t>
            </a:r>
            <a:r>
              <a:rPr lang="ko-KR" altLang="en-US" dirty="0"/>
              <a:t> </a:t>
            </a:r>
            <a:r>
              <a:rPr lang="en-US" altLang="ko-KR" dirty="0"/>
              <a:t>Bagging,</a:t>
            </a:r>
            <a:r>
              <a:rPr lang="ko-KR" altLang="en-US" dirty="0"/>
              <a:t> </a:t>
            </a:r>
            <a:r>
              <a:rPr lang="en-US" altLang="ko-KR" dirty="0"/>
              <a:t>Boosting</a:t>
            </a:r>
            <a:r>
              <a:rPr lang="ko-KR" altLang="en-US" dirty="0"/>
              <a:t> </a:t>
            </a:r>
            <a:r>
              <a:rPr lang="en-US" altLang="ko-KR" dirty="0"/>
              <a:t>m</a:t>
            </a:r>
            <a:r>
              <a:rPr lang="en-US" dirty="0"/>
              <a:t>odels. </a:t>
            </a:r>
            <a:r>
              <a:rPr lang="ko-KR" altLang="en-US" b="1" dirty="0"/>
              <a:t>앙상블 모델 구축</a:t>
            </a:r>
            <a:endParaRPr lang="en-US" altLang="ko-KR" b="1" dirty="0"/>
          </a:p>
          <a:p>
            <a:r>
              <a:rPr lang="en-US" dirty="0"/>
              <a:t>Use accuracy score to compare the models. </a:t>
            </a:r>
            <a:r>
              <a:rPr lang="ko-KR" altLang="en-US" b="1" dirty="0"/>
              <a:t>정확도를 사용하여 평가</a:t>
            </a:r>
            <a:endParaRPr lang="en-US" b="1" dirty="0"/>
          </a:p>
          <a:p>
            <a:r>
              <a:rPr lang="en-US" dirty="0"/>
              <a:t>Use 10-fold cross validation to compare the models. </a:t>
            </a:r>
            <a:r>
              <a:rPr lang="ko-KR" altLang="en-US" b="1" dirty="0"/>
              <a:t>교차검증을 사용하여 모델 비교</a:t>
            </a:r>
            <a:endParaRPr lang="en-US" altLang="ko-KR" b="1" dirty="0"/>
          </a:p>
          <a:p>
            <a:r>
              <a:rPr lang="en-US" dirty="0"/>
              <a:t>Select a best model and predict with actual data. </a:t>
            </a:r>
            <a:r>
              <a:rPr lang="ko-KR" altLang="en-US" b="1" dirty="0"/>
              <a:t>가장 좋은 모델을 선택한 후 실데이터를 가지고 예측하기</a:t>
            </a:r>
            <a:endParaRPr lang="en-US" altLang="ko-KR" b="1" dirty="0"/>
          </a:p>
          <a:p>
            <a:pPr lvl="1"/>
            <a:r>
              <a:rPr lang="en-US" dirty="0"/>
              <a:t>confusion matrix, ROC curve. </a:t>
            </a:r>
            <a:r>
              <a:rPr lang="ko-KR" altLang="en-US" dirty="0"/>
              <a:t>혼동행렬</a:t>
            </a:r>
            <a:r>
              <a:rPr lang="en-US" altLang="ko-KR" dirty="0"/>
              <a:t>, </a:t>
            </a:r>
            <a:r>
              <a:rPr lang="ko-KR" altLang="en-US" dirty="0"/>
              <a:t>락커브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1154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2B556D-EB0D-FAE6-D6D0-4FDF11386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Pre-Trained Model </a:t>
            </a:r>
            <a:r>
              <a:rPr lang="ko-KR" altLang="en-US" dirty="0"/>
              <a:t>사전학습 모델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73BCDE-A94A-F70C-BC20-EED69BC65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saved network that was previously trained on a large dataset, typically on a large-scale image-classification task. You either use the pretrained model as is or use transfer learning to customize this model to a given task.</a:t>
            </a:r>
            <a:r>
              <a:rPr lang="ko-KR" altLang="en-US" dirty="0"/>
              <a:t> 대규모 이미지 분류 작업에 대해 미리 훈련되고 저장된 네트워크</a:t>
            </a:r>
            <a:r>
              <a:rPr lang="en-US" altLang="ko-KR" dirty="0"/>
              <a:t>. </a:t>
            </a:r>
            <a:r>
              <a:rPr lang="ko-KR" altLang="en-US" dirty="0"/>
              <a:t>사전 학습된 모델을 그대로 사용하거나 전이 학습을 사용하여 이 모델을 지정된 작업에 맞게 바꿀 수 있음</a:t>
            </a:r>
            <a:endParaRPr lang="en-US" altLang="ko-KR" dirty="0"/>
          </a:p>
          <a:p>
            <a:r>
              <a:rPr lang="en-US" dirty="0"/>
              <a:t>Used for new and similar problem. </a:t>
            </a:r>
            <a:r>
              <a:rPr lang="ko-KR" altLang="en-US" dirty="0"/>
              <a:t>새로운 문제나 비슷한 문제에 사용</a:t>
            </a:r>
            <a:endParaRPr lang="en-US" altLang="ko-KR" dirty="0"/>
          </a:p>
          <a:p>
            <a:r>
              <a:rPr lang="en-US" dirty="0"/>
              <a:t>e.g., Resnet50, </a:t>
            </a:r>
            <a:r>
              <a:rPr lang="en-US" dirty="0" err="1"/>
              <a:t>Xception</a:t>
            </a:r>
            <a:r>
              <a:rPr lang="en-US" dirty="0"/>
              <a:t>, Inception V3, VGG16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135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/>
              <a:t>Popular CNN Architectures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3200" dirty="0"/>
              <a:t>CNN architectures won in ILSVRC (</a:t>
            </a:r>
            <a:r>
              <a:rPr lang="fr-FR" altLang="ko-KR" sz="3200" dirty="0" err="1"/>
              <a:t>ImageNet</a:t>
            </a:r>
            <a:r>
              <a:rPr lang="fr-FR" altLang="ko-KR" sz="3200" dirty="0"/>
              <a:t> Large </a:t>
            </a:r>
            <a:r>
              <a:rPr lang="fr-FR" altLang="ko-KR" sz="3200" dirty="0" err="1"/>
              <a:t>Scale</a:t>
            </a:r>
            <a:r>
              <a:rPr lang="fr-FR" altLang="ko-KR" sz="3200" dirty="0"/>
              <a:t> Vision Recognition Challenge) </a:t>
            </a:r>
            <a:r>
              <a:rPr lang="en-US" altLang="ko-KR" sz="3200" dirty="0"/>
              <a:t>competitions</a:t>
            </a:r>
          </a:p>
          <a:p>
            <a:pPr lvl="1"/>
            <a:r>
              <a:rPr lang="nb-NO" altLang="ko-KR" sz="3200" dirty="0"/>
              <a:t>LeNet-5</a:t>
            </a:r>
          </a:p>
          <a:p>
            <a:pPr lvl="1"/>
            <a:r>
              <a:rPr lang="nb-NO" altLang="ko-KR" sz="3200" dirty="0"/>
              <a:t>AlexNet</a:t>
            </a:r>
          </a:p>
          <a:p>
            <a:pPr lvl="1"/>
            <a:r>
              <a:rPr lang="nb-NO" altLang="ko-KR" sz="3200" dirty="0"/>
              <a:t>VGGNet</a:t>
            </a:r>
          </a:p>
          <a:p>
            <a:pPr lvl="1"/>
            <a:r>
              <a:rPr lang="nb-NO" altLang="ko-KR" sz="3200" dirty="0"/>
              <a:t>GoogLeNet</a:t>
            </a:r>
          </a:p>
          <a:p>
            <a:pPr lvl="1"/>
            <a:r>
              <a:rPr lang="nb-NO" altLang="ko-KR" sz="3200" dirty="0"/>
              <a:t>ResNet</a:t>
            </a:r>
          </a:p>
          <a:p>
            <a:r>
              <a:rPr lang="en-US" altLang="ko-KR" sz="3200" dirty="0"/>
              <a:t>Participants are provided with 1.4 millions of images</a:t>
            </a:r>
            <a:endParaRPr lang="ko-KR" altLang="en-US" sz="3200" dirty="0"/>
          </a:p>
          <a:p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71069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37" y="214477"/>
            <a:ext cx="10937984" cy="644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790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A0F67-CB45-B519-AB33-D5DF5B536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Voting </a:t>
            </a:r>
            <a:r>
              <a:rPr lang="ko-KR" altLang="en-US" dirty="0"/>
              <a:t>보팅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ABB08-428E-2942-03FB-A0F220074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여러 종류의 분류기들이 가장 많이 예측한 클래스를 예측</a:t>
            </a:r>
            <a:endParaRPr lang="en-US" altLang="ko-KR" dirty="0"/>
          </a:p>
          <a:p>
            <a:r>
              <a:rPr lang="en-US" dirty="0"/>
              <a:t>Hard</a:t>
            </a:r>
            <a:r>
              <a:rPr lang="ko-KR" altLang="en-US" dirty="0"/>
              <a:t> </a:t>
            </a:r>
            <a:r>
              <a:rPr lang="en-US" altLang="ko-KR" dirty="0"/>
              <a:t>voting</a:t>
            </a:r>
            <a:r>
              <a:rPr lang="ko-KR" altLang="en-US" dirty="0"/>
              <a:t> 직접투표 </a:t>
            </a:r>
            <a:r>
              <a:rPr lang="en-US" altLang="ko-KR" dirty="0"/>
              <a:t>(</a:t>
            </a:r>
            <a:r>
              <a:rPr lang="en-US" dirty="0"/>
              <a:t>voting='hard’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</a:p>
          <a:p>
            <a:pPr lvl="1"/>
            <a:r>
              <a:rPr lang="en-US" dirty="0"/>
              <a:t>Out of multiple outputs produced by the classifiers, the majority output is chosen to be the final result of the model. </a:t>
            </a:r>
            <a:r>
              <a:rPr lang="ko-KR" altLang="en-US" dirty="0"/>
              <a:t>다수결의 투표로 정해짐</a:t>
            </a:r>
            <a:endParaRPr lang="en-US" altLang="ko-KR" dirty="0"/>
          </a:p>
          <a:p>
            <a:pPr lvl="1"/>
            <a:r>
              <a:rPr lang="ko-KR" altLang="en-US" dirty="0"/>
              <a:t>가장 성능이 좋은 모델의 정확도보다 다수결을 통해 예측한 앙상블 모델의 성능이 높은 경우가 많음</a:t>
            </a:r>
            <a:endParaRPr lang="en-US" altLang="ko-KR" dirty="0"/>
          </a:p>
          <a:p>
            <a:r>
              <a:rPr lang="en-US" altLang="ko-KR" dirty="0"/>
              <a:t>Soft voting </a:t>
            </a:r>
            <a:r>
              <a:rPr lang="ko-KR" altLang="en-US" dirty="0"/>
              <a:t>간접투표 </a:t>
            </a:r>
            <a:r>
              <a:rPr lang="en-US" altLang="ko-KR" dirty="0"/>
              <a:t>(</a:t>
            </a:r>
            <a:r>
              <a:rPr lang="en-US" dirty="0"/>
              <a:t>voting='soft’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</a:p>
          <a:p>
            <a:pPr lvl="1"/>
            <a:r>
              <a:rPr lang="en-US" dirty="0"/>
              <a:t>Sums the predicted probabilities for class labels and returns the final classification with the largest sum probability. </a:t>
            </a:r>
            <a:r>
              <a:rPr lang="ko-KR" altLang="en-US" dirty="0"/>
              <a:t>예측 확률의 합을 내어 확률이 높은 투표에 비중을 두기 때문에 성능이 더 높음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352202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LeNet-5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Classical neural network architecture successfully used on MNIST patterns. </a:t>
            </a:r>
            <a:r>
              <a:rPr lang="ko-KR" altLang="en-US" dirty="0"/>
              <a:t>손글씨 문제에 성공적으로 사용됐던 고전적 신경망 아키텍쳐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2123" y="3036767"/>
            <a:ext cx="10741275" cy="2895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84816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AlexNet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783771" y="2117794"/>
            <a:ext cx="10715504" cy="4348320"/>
          </a:xfrm>
        </p:spPr>
      </p:pic>
      <p:sp>
        <p:nvSpPr>
          <p:cNvPr id="7" name="Rectangle 6"/>
          <p:cNvSpPr/>
          <p:nvPr/>
        </p:nvSpPr>
        <p:spPr>
          <a:xfrm>
            <a:off x="4715682" y="1616061"/>
            <a:ext cx="4435830" cy="523220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Total 60 million parameters</a:t>
            </a:r>
            <a:endParaRPr lang="ko-KR" altLang="en-US" sz="2800" dirty="0">
              <a:solidFill>
                <a:schemeClr val="bg1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261232" y="531449"/>
            <a:ext cx="2211752" cy="9541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222222"/>
                </a:solidFill>
                <a:latin typeface="+mn-ea"/>
              </a:rPr>
              <a:t>Error - 16.4</a:t>
            </a:r>
          </a:p>
          <a:p>
            <a:r>
              <a:rPr lang="en-US" altLang="ko-KR" sz="2800" dirty="0">
                <a:solidFill>
                  <a:srgbClr val="222222"/>
                </a:solidFill>
                <a:latin typeface="+mn-ea"/>
              </a:rPr>
              <a:t>8 layers </a:t>
            </a:r>
          </a:p>
        </p:txBody>
      </p:sp>
    </p:spTree>
    <p:extLst>
      <p:ext uri="{BB962C8B-B14F-4D97-AF65-F5344CB8AC3E}">
        <p14:creationId xmlns:p14="http://schemas.microsoft.com/office/powerpoint/2010/main" val="34439316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VGG-16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simpler architecture model with less hyper parameters. </a:t>
            </a:r>
            <a:r>
              <a:rPr lang="ko-KR" altLang="en-US" dirty="0"/>
              <a:t>하이퍼 파라미터가 적은 단순한 아키텍쳐 모델</a:t>
            </a:r>
            <a:endParaRPr lang="en-US" altLang="ko-KR" dirty="0"/>
          </a:p>
          <a:p>
            <a:r>
              <a:rPr lang="en-US" dirty="0"/>
              <a:t>Trained using more than 1 million images from the ImageNet database and can classify up to 1000 objects. </a:t>
            </a:r>
            <a:r>
              <a:rPr lang="ko-KR" altLang="en-US" dirty="0"/>
              <a:t>백만장 이상 이미지를 훈련시켜서 </a:t>
            </a:r>
            <a:r>
              <a:rPr lang="en-US" altLang="ko-KR" dirty="0"/>
              <a:t>1000</a:t>
            </a:r>
            <a:r>
              <a:rPr lang="ko-KR" altLang="en-US" dirty="0"/>
              <a:t>개 사물을 분류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817184"/>
            <a:ext cx="10515601" cy="256728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8909539" y="648679"/>
            <a:ext cx="2211752" cy="9541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222222"/>
                </a:solidFill>
                <a:latin typeface="+mn-ea"/>
              </a:rPr>
              <a:t>Error – 7.3</a:t>
            </a:r>
          </a:p>
          <a:p>
            <a:r>
              <a:rPr lang="en-US" altLang="ko-KR" sz="2800" dirty="0">
                <a:solidFill>
                  <a:srgbClr val="222222"/>
                </a:solidFill>
                <a:latin typeface="+mn-ea"/>
              </a:rPr>
              <a:t>19 layers </a:t>
            </a:r>
          </a:p>
        </p:txBody>
      </p:sp>
    </p:spTree>
    <p:extLst>
      <p:ext uri="{BB962C8B-B14F-4D97-AF65-F5344CB8AC3E}">
        <p14:creationId xmlns:p14="http://schemas.microsoft.com/office/powerpoint/2010/main" val="4861719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GoogLeNet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Also known as Inception Model</a:t>
            </a:r>
            <a:endParaRPr lang="ko-KR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798" y="2440718"/>
            <a:ext cx="7701628" cy="4202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93723" y="781541"/>
            <a:ext cx="2211752" cy="9541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222222"/>
                </a:solidFill>
                <a:latin typeface="+mn-ea"/>
              </a:rPr>
              <a:t>Error – 6.7</a:t>
            </a:r>
          </a:p>
          <a:p>
            <a:r>
              <a:rPr lang="en-US" altLang="ko-KR" sz="2800" dirty="0">
                <a:solidFill>
                  <a:srgbClr val="222222"/>
                </a:solidFill>
                <a:latin typeface="+mn-ea"/>
              </a:rPr>
              <a:t>22 layers </a:t>
            </a:r>
          </a:p>
        </p:txBody>
      </p:sp>
    </p:spTree>
    <p:extLst>
      <p:ext uri="{BB962C8B-B14F-4D97-AF65-F5344CB8AC3E}">
        <p14:creationId xmlns:p14="http://schemas.microsoft.com/office/powerpoint/2010/main" val="12425733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ResNet</a:t>
            </a:r>
            <a:r>
              <a:rPr lang="en-US" altLang="ko-KR" dirty="0"/>
              <a:t> (Residual Neural Network )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Introduced a concept called “skip connections”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2572" y="2477477"/>
            <a:ext cx="10515600" cy="421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9033021" y="1542826"/>
            <a:ext cx="2211752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222222"/>
                </a:solidFill>
                <a:latin typeface="+mn-ea"/>
              </a:rPr>
              <a:t>Error – 3.57</a:t>
            </a:r>
          </a:p>
        </p:txBody>
      </p:sp>
    </p:spTree>
    <p:extLst>
      <p:ext uri="{BB962C8B-B14F-4D97-AF65-F5344CB8AC3E}">
        <p14:creationId xmlns:p14="http://schemas.microsoft.com/office/powerpoint/2010/main" val="32431308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D6644-60D9-0C58-850D-80DD878E1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Pre-Trained Models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02BB3D3-B436-B32F-C33F-1F397BFDA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1999" y="1385951"/>
            <a:ext cx="10668002" cy="5203825"/>
          </a:xfrm>
        </p:spPr>
      </p:pic>
    </p:spTree>
    <p:extLst>
      <p:ext uri="{BB962C8B-B14F-4D97-AF65-F5344CB8AC3E}">
        <p14:creationId xmlns:p14="http://schemas.microsoft.com/office/powerpoint/2010/main" val="15890839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85046-EE3D-2F1E-D441-517A24F4A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MobileNet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97B81-5E4F-A7AA-591D-485998F76E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6187440" cy="4859865"/>
          </a:xfrm>
        </p:spPr>
        <p:txBody>
          <a:bodyPr>
            <a:normAutofit/>
          </a:bodyPr>
          <a:lstStyle/>
          <a:p>
            <a:r>
              <a:rPr lang="en-US" dirty="0"/>
              <a:t>A type of convolutional neural network designed for mobile and embedded vision applications. </a:t>
            </a:r>
            <a:r>
              <a:rPr lang="ko-KR" altLang="en-US" dirty="0"/>
              <a:t>핸드폰이나 임베디드 시스템 같이 저용량 메모리환경에 딥러닝을 적용하기 위해 경량화된 합성신경망 모델의 종류</a:t>
            </a:r>
            <a:endParaRPr lang="en-US" dirty="0"/>
          </a:p>
          <a:p>
            <a:r>
              <a:rPr lang="en-US" dirty="0"/>
              <a:t>Uses the idea of Depth convolution and point convolution which is different from the normal convolution as done by normal CNNs. </a:t>
            </a:r>
            <a:r>
              <a:rPr lang="ko-KR" altLang="en-US" dirty="0"/>
              <a:t>일반 </a:t>
            </a:r>
            <a:r>
              <a:rPr lang="en-US" altLang="ko-KR" dirty="0"/>
              <a:t>CNN</a:t>
            </a:r>
            <a:r>
              <a:rPr lang="ko-KR" altLang="en-US" dirty="0"/>
              <a:t>에서 수행하는 일반 컨볼루션과 다른 </a:t>
            </a:r>
            <a:r>
              <a:rPr lang="en-US" altLang="ko-KR" dirty="0"/>
              <a:t>depth convolution</a:t>
            </a:r>
            <a:r>
              <a:rPr lang="ko-KR" altLang="en-US" dirty="0"/>
              <a:t>과 </a:t>
            </a:r>
            <a:r>
              <a:rPr lang="en-US" altLang="ko-KR" dirty="0"/>
              <a:t>point convolution</a:t>
            </a:r>
            <a:r>
              <a:rPr lang="ko-KR" altLang="en-US" dirty="0"/>
              <a:t>의 아이디어를 사용</a:t>
            </a:r>
            <a:endParaRPr lang="en-US" altLang="ko-KR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9F82BE4-FA38-39B9-305C-B12F836B633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81089" y="255207"/>
            <a:ext cx="4782188" cy="6393030"/>
          </a:xfrm>
        </p:spPr>
      </p:pic>
    </p:spTree>
    <p:extLst>
      <p:ext uri="{BB962C8B-B14F-4D97-AF65-F5344CB8AC3E}">
        <p14:creationId xmlns:p14="http://schemas.microsoft.com/office/powerpoint/2010/main" val="1677087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42A4E-0E3F-473A-EAF9-79865F3A0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Depthwise</a:t>
            </a:r>
            <a:r>
              <a:rPr lang="en-US" dirty="0"/>
              <a:t> Separable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93066-8147-3727-D294-E2AD9C861A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3996944" cy="4859865"/>
          </a:xfrm>
        </p:spPr>
        <p:txBody>
          <a:bodyPr/>
          <a:lstStyle/>
          <a:p>
            <a:r>
              <a:rPr lang="en-US" dirty="0" err="1"/>
              <a:t>Depthwise</a:t>
            </a:r>
            <a:r>
              <a:rPr lang="en-US" dirty="0"/>
              <a:t> separable convolution</a:t>
            </a:r>
            <a:r>
              <a:rPr lang="ko-KR" altLang="en-US" dirty="0"/>
              <a:t>을 활용하여 모델을 경량화</a:t>
            </a:r>
            <a:endParaRPr lang="en-US" altLang="ko-KR" dirty="0"/>
          </a:p>
          <a:p>
            <a:r>
              <a:rPr lang="en-US" dirty="0" err="1"/>
              <a:t>Depthwise</a:t>
            </a:r>
            <a:r>
              <a:rPr lang="en-US" dirty="0"/>
              <a:t> Convolution </a:t>
            </a:r>
            <a:r>
              <a:rPr lang="ko-KR" altLang="en-US" dirty="0"/>
              <a:t>이후에 </a:t>
            </a:r>
            <a:r>
              <a:rPr lang="en-US" dirty="0"/>
              <a:t>Pointwise Convolution</a:t>
            </a:r>
            <a:r>
              <a:rPr lang="ko-KR" altLang="en-US" dirty="0"/>
              <a:t>을 결합</a:t>
            </a:r>
            <a:endParaRPr lang="en-US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9DF39E53-A868-0515-5F44-D5506518391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73600" y="1998134"/>
            <a:ext cx="6752659" cy="4692208"/>
          </a:xfrm>
        </p:spPr>
      </p:pic>
    </p:spTree>
    <p:extLst>
      <p:ext uri="{BB962C8B-B14F-4D97-AF65-F5344CB8AC3E}">
        <p14:creationId xmlns:p14="http://schemas.microsoft.com/office/powerpoint/2010/main" val="35603694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B82E9-A1C9-EF7A-08AA-A7873E2A8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MobileNet</a:t>
            </a:r>
            <a:r>
              <a:rPr lang="en-US" dirty="0"/>
              <a:t> Architecture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01441F69-E1B0-AA46-2E86-8C6877A0F50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1999" y="1795463"/>
            <a:ext cx="4209144" cy="4859337"/>
          </a:xfrm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2687CBDF-C52E-8A68-0F07-2E93AC80AB5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084" y="1795463"/>
            <a:ext cx="6255917" cy="442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6841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E4A7D-0CDA-97FF-FC3C-E85F00C5C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BFA15-910E-AA39-07EA-01ED63507C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7952" y="1998135"/>
            <a:ext cx="4364736" cy="45977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principled method to scale up a CNN to obtain better accuracy and efficiency. </a:t>
            </a:r>
            <a:r>
              <a:rPr lang="ko-KR" altLang="en-US" dirty="0"/>
              <a:t>더 나은 정확성와 효율성을 얻기 위해 합성곱 신경망을 스케일업하는 방법</a:t>
            </a:r>
            <a:endParaRPr lang="en-US" dirty="0"/>
          </a:p>
          <a:p>
            <a:r>
              <a:rPr lang="en-US" dirty="0"/>
              <a:t>Uniformly scales width, depth and resolution with a fixed set of scaling coefficients.  </a:t>
            </a:r>
            <a:r>
              <a:rPr lang="ko-KR" altLang="en-US" dirty="0"/>
              <a:t>고정된 스케일링 계수를 사용하여 폭</a:t>
            </a:r>
            <a:r>
              <a:rPr lang="en-US" altLang="ko-KR" dirty="0"/>
              <a:t>, </a:t>
            </a:r>
            <a:r>
              <a:rPr lang="ko-KR" altLang="en-US" dirty="0"/>
              <a:t>깊이</a:t>
            </a:r>
            <a:r>
              <a:rPr lang="en-US" altLang="ko-KR" dirty="0"/>
              <a:t>, </a:t>
            </a:r>
            <a:r>
              <a:rPr lang="ko-KR" altLang="en-US" dirty="0"/>
              <a:t>해상도를 균일하게 스케일링</a:t>
            </a:r>
            <a:endParaRPr lang="en-US" altLang="ko-KR" dirty="0"/>
          </a:p>
          <a:p>
            <a:r>
              <a:rPr lang="en-US" altLang="ko-KR" dirty="0"/>
              <a:t>Compound Scaling</a:t>
            </a:r>
            <a:r>
              <a:rPr lang="ko-KR" altLang="en-US" dirty="0"/>
              <a:t>를사용하여 이전 모델들 보다 훨씬 작으면서도 빠름</a:t>
            </a:r>
            <a:endParaRPr lang="en-US" dirty="0"/>
          </a:p>
        </p:txBody>
      </p:sp>
      <p:pic>
        <p:nvPicPr>
          <p:cNvPr id="9" name="Picture 4" descr="Google AI Blog: EfficientNet: Improving Accuracy and Efficiency through  AutoML and Model Scaling">
            <a:extLst>
              <a:ext uri="{FF2B5EF4-FFF2-40B4-BE49-F238E27FC236}">
                <a16:creationId xmlns:a16="http://schemas.microsoft.com/office/drawing/2014/main" id="{09B071E3-EC4B-E339-D72D-8DC184B047B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1689" y="1998134"/>
            <a:ext cx="7000916" cy="3500458"/>
          </a:xfrm>
        </p:spPr>
      </p:pic>
    </p:spTree>
    <p:extLst>
      <p:ext uri="{BB962C8B-B14F-4D97-AF65-F5344CB8AC3E}">
        <p14:creationId xmlns:p14="http://schemas.microsoft.com/office/powerpoint/2010/main" val="2106051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261F8-A5E8-D7DC-D877-719512D82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Voting vs. Soft Voting</a:t>
            </a:r>
            <a:br>
              <a:rPr lang="en-US" dirty="0"/>
            </a:br>
            <a:r>
              <a:rPr lang="ko-KR" altLang="en-US" dirty="0"/>
              <a:t>직접투표 대 간접투표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F979B52-FC47-9D29-50C4-E6B99117D5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492" y="2016370"/>
            <a:ext cx="11289016" cy="4431322"/>
          </a:xfrm>
        </p:spPr>
      </p:pic>
    </p:spTree>
    <p:extLst>
      <p:ext uri="{BB962C8B-B14F-4D97-AF65-F5344CB8AC3E}">
        <p14:creationId xmlns:p14="http://schemas.microsoft.com/office/powerpoint/2010/main" val="28934056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B0C8DB8-9359-0C3A-408F-3FBEB1BF8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Family of Efficient Net Model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56ABF96-9CB2-5296-129A-5BA32DE839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US" sz="2800" dirty="0" err="1"/>
              <a:t>EfficientNet</a:t>
            </a:r>
            <a:r>
              <a:rPr lang="en-US" sz="2800" dirty="0"/>
              <a:t> provides a family of models (B0 to B7) that represents a good combination of efficiency and accuracy on a variety of scales. </a:t>
            </a:r>
            <a:r>
              <a:rPr lang="ko-KR" altLang="en-US" sz="2800" dirty="0"/>
              <a:t>다양한 스케일에서 효율성과 정확도의 조합을 나타내는 모델들을 제공</a:t>
            </a:r>
            <a:endParaRPr lang="en-US" sz="2800" dirty="0"/>
          </a:p>
          <a:p>
            <a:endParaRPr lang="en-US" dirty="0"/>
          </a:p>
        </p:txBody>
      </p:sp>
      <p:graphicFrame>
        <p:nvGraphicFramePr>
          <p:cNvPr id="21" name="Content Placeholder 6">
            <a:extLst>
              <a:ext uri="{FF2B5EF4-FFF2-40B4-BE49-F238E27FC236}">
                <a16:creationId xmlns:a16="http://schemas.microsoft.com/office/drawing/2014/main" id="{040F4942-216C-7D13-751E-800E9DD8FDB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74259950"/>
              </p:ext>
            </p:extLst>
          </p:nvPr>
        </p:nvGraphicFramePr>
        <p:xfrm>
          <a:off x="6008688" y="1998663"/>
          <a:ext cx="5421311" cy="3814068"/>
        </p:xfrm>
        <a:graphic>
          <a:graphicData uri="http://schemas.openxmlformats.org/drawingml/2006/table">
            <a:tbl>
              <a:tblPr/>
              <a:tblGrid>
                <a:gridCol w="2457507">
                  <a:extLst>
                    <a:ext uri="{9D8B030D-6E8A-4147-A177-3AD203B41FA5}">
                      <a16:colId xmlns:a16="http://schemas.microsoft.com/office/drawing/2014/main" val="3226626730"/>
                    </a:ext>
                  </a:extLst>
                </a:gridCol>
                <a:gridCol w="2963804">
                  <a:extLst>
                    <a:ext uri="{9D8B030D-6E8A-4147-A177-3AD203B41FA5}">
                      <a16:colId xmlns:a16="http://schemas.microsoft.com/office/drawing/2014/main" val="3880368008"/>
                    </a:ext>
                  </a:extLst>
                </a:gridCol>
              </a:tblGrid>
              <a:tr h="41159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Microsoft GothicNeo Light" panose="020B0300000101010101" pitchFamily="50" charset="-127"/>
                          <a:ea typeface="Microsoft GothicNeo Light" panose="020B0300000101010101" pitchFamily="50" charset="-127"/>
                          <a:cs typeface="Microsoft GothicNeo Light" panose="020B0300000101010101" pitchFamily="50" charset="-127"/>
                        </a:rPr>
                        <a:t>Base model</a:t>
                      </a:r>
                    </a:p>
                  </a:txBody>
                  <a:tcPr marL="83979" marR="83979" marT="41989" marB="41989" anchor="ctr">
                    <a:lnL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Microsoft GothicNeo Light" panose="020B0300000101010101" pitchFamily="50" charset="-127"/>
                          <a:ea typeface="Microsoft GothicNeo Light" panose="020B0300000101010101" pitchFamily="50" charset="-127"/>
                          <a:cs typeface="Microsoft GothicNeo Light" panose="020B0300000101010101" pitchFamily="50" charset="-127"/>
                        </a:rPr>
                        <a:t>resolution</a:t>
                      </a:r>
                    </a:p>
                  </a:txBody>
                  <a:tcPr marL="83979" marR="83979" marT="41989" marB="41989" anchor="ctr">
                    <a:lnL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636363"/>
                  </a:ext>
                </a:extLst>
              </a:tr>
              <a:tr h="41159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Microsoft GothicNeo Light" panose="020B0300000101010101" pitchFamily="50" charset="-127"/>
                          <a:ea typeface="Microsoft GothicNeo Light" panose="020B0300000101010101" pitchFamily="50" charset="-127"/>
                          <a:cs typeface="Microsoft GothicNeo Light" panose="020B0300000101010101" pitchFamily="50" charset="-127"/>
                        </a:rPr>
                        <a:t>EfficientNetB0</a:t>
                      </a:r>
                    </a:p>
                  </a:txBody>
                  <a:tcPr marL="83979" marR="83979" marT="41989" marB="41989" anchor="ctr">
                    <a:lnL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Microsoft GothicNeo Light" panose="020B0300000101010101" pitchFamily="50" charset="-127"/>
                          <a:ea typeface="Microsoft GothicNeo Light" panose="020B0300000101010101" pitchFamily="50" charset="-127"/>
                          <a:cs typeface="Microsoft GothicNeo Light" panose="020B0300000101010101" pitchFamily="50" charset="-127"/>
                        </a:rPr>
                        <a:t>224</a:t>
                      </a:r>
                    </a:p>
                  </a:txBody>
                  <a:tcPr marL="83979" marR="83979" marT="41989" marB="41989" anchor="ctr">
                    <a:lnL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290270"/>
                  </a:ext>
                </a:extLst>
              </a:tr>
              <a:tr h="52131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Microsoft GothicNeo Light" panose="020B0300000101010101" pitchFamily="50" charset="-127"/>
                          <a:ea typeface="Microsoft GothicNeo Light" panose="020B0300000101010101" pitchFamily="50" charset="-127"/>
                          <a:cs typeface="Microsoft GothicNeo Light" panose="020B0300000101010101" pitchFamily="50" charset="-127"/>
                        </a:rPr>
                        <a:t>EfficientNetB1</a:t>
                      </a:r>
                    </a:p>
                  </a:txBody>
                  <a:tcPr marL="83979" marR="83979" marT="41989" marB="41989" anchor="ctr">
                    <a:lnL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Microsoft GothicNeo Light" panose="020B0300000101010101" pitchFamily="50" charset="-127"/>
                          <a:ea typeface="Microsoft GothicNeo Light" panose="020B0300000101010101" pitchFamily="50" charset="-127"/>
                          <a:cs typeface="Microsoft GothicNeo Light" panose="020B0300000101010101" pitchFamily="50" charset="-127"/>
                        </a:rPr>
                        <a:t>240</a:t>
                      </a:r>
                    </a:p>
                  </a:txBody>
                  <a:tcPr marL="83979" marR="83979" marT="41989" marB="41989" anchor="ctr">
                    <a:lnL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852715"/>
                  </a:ext>
                </a:extLst>
              </a:tr>
              <a:tr h="411594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Microsoft GothicNeo Light" panose="020B0300000101010101" pitchFamily="50" charset="-127"/>
                          <a:ea typeface="Microsoft GothicNeo Light" panose="020B0300000101010101" pitchFamily="50" charset="-127"/>
                          <a:cs typeface="Microsoft GothicNeo Light" panose="020B0300000101010101" pitchFamily="50" charset="-127"/>
                        </a:rPr>
                        <a:t>EfficientNetB2</a:t>
                      </a:r>
                    </a:p>
                  </a:txBody>
                  <a:tcPr marL="83979" marR="83979" marT="41989" marB="41989" anchor="ctr">
                    <a:lnL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Microsoft GothicNeo Light" panose="020B0300000101010101" pitchFamily="50" charset="-127"/>
                          <a:ea typeface="Microsoft GothicNeo Light" panose="020B0300000101010101" pitchFamily="50" charset="-127"/>
                          <a:cs typeface="Microsoft GothicNeo Light" panose="020B0300000101010101" pitchFamily="50" charset="-127"/>
                        </a:rPr>
                        <a:t>260</a:t>
                      </a:r>
                    </a:p>
                  </a:txBody>
                  <a:tcPr marL="83979" marR="83979" marT="41989" marB="41989" anchor="ctr">
                    <a:lnL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792657"/>
                  </a:ext>
                </a:extLst>
              </a:tr>
              <a:tr h="411594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Microsoft GothicNeo Light" panose="020B0300000101010101" pitchFamily="50" charset="-127"/>
                          <a:ea typeface="Microsoft GothicNeo Light" panose="020B0300000101010101" pitchFamily="50" charset="-127"/>
                          <a:cs typeface="Microsoft GothicNeo Light" panose="020B0300000101010101" pitchFamily="50" charset="-127"/>
                        </a:rPr>
                        <a:t>EfficientNetB3</a:t>
                      </a:r>
                    </a:p>
                  </a:txBody>
                  <a:tcPr marL="83979" marR="83979" marT="41989" marB="41989" anchor="ctr">
                    <a:lnL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Microsoft GothicNeo Light" panose="020B0300000101010101" pitchFamily="50" charset="-127"/>
                          <a:ea typeface="Microsoft GothicNeo Light" panose="020B0300000101010101" pitchFamily="50" charset="-127"/>
                          <a:cs typeface="Microsoft GothicNeo Light" panose="020B0300000101010101" pitchFamily="50" charset="-127"/>
                        </a:rPr>
                        <a:t>300</a:t>
                      </a:r>
                    </a:p>
                  </a:txBody>
                  <a:tcPr marL="83979" marR="83979" marT="41989" marB="41989" anchor="ctr">
                    <a:lnL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5801598"/>
                  </a:ext>
                </a:extLst>
              </a:tr>
              <a:tr h="411594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Microsoft GothicNeo Light" panose="020B0300000101010101" pitchFamily="50" charset="-127"/>
                          <a:ea typeface="Microsoft GothicNeo Light" panose="020B0300000101010101" pitchFamily="50" charset="-127"/>
                          <a:cs typeface="Microsoft GothicNeo Light" panose="020B0300000101010101" pitchFamily="50" charset="-127"/>
                        </a:rPr>
                        <a:t>EfficientNetB4</a:t>
                      </a:r>
                    </a:p>
                  </a:txBody>
                  <a:tcPr marL="83979" marR="83979" marT="41989" marB="41989" anchor="ctr">
                    <a:lnL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Microsoft GothicNeo Light" panose="020B0300000101010101" pitchFamily="50" charset="-127"/>
                          <a:ea typeface="Microsoft GothicNeo Light" panose="020B0300000101010101" pitchFamily="50" charset="-127"/>
                          <a:cs typeface="Microsoft GothicNeo Light" panose="020B0300000101010101" pitchFamily="50" charset="-127"/>
                        </a:rPr>
                        <a:t>380</a:t>
                      </a:r>
                    </a:p>
                  </a:txBody>
                  <a:tcPr marL="83979" marR="83979" marT="41989" marB="41989" anchor="ctr">
                    <a:lnL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048171"/>
                  </a:ext>
                </a:extLst>
              </a:tr>
              <a:tr h="411594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Microsoft GothicNeo Light" panose="020B0300000101010101" pitchFamily="50" charset="-127"/>
                          <a:ea typeface="Microsoft GothicNeo Light" panose="020B0300000101010101" pitchFamily="50" charset="-127"/>
                          <a:cs typeface="Microsoft GothicNeo Light" panose="020B0300000101010101" pitchFamily="50" charset="-127"/>
                        </a:rPr>
                        <a:t>EfficientNetB5</a:t>
                      </a:r>
                    </a:p>
                  </a:txBody>
                  <a:tcPr marL="83979" marR="83979" marT="41989" marB="41989" anchor="ctr">
                    <a:lnL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Microsoft GothicNeo Light" panose="020B0300000101010101" pitchFamily="50" charset="-127"/>
                          <a:ea typeface="Microsoft GothicNeo Light" panose="020B0300000101010101" pitchFamily="50" charset="-127"/>
                          <a:cs typeface="Microsoft GothicNeo Light" panose="020B0300000101010101" pitchFamily="50" charset="-127"/>
                        </a:rPr>
                        <a:t>456</a:t>
                      </a:r>
                    </a:p>
                  </a:txBody>
                  <a:tcPr marL="83979" marR="83979" marT="41989" marB="41989" anchor="ctr">
                    <a:lnL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051516"/>
                  </a:ext>
                </a:extLst>
              </a:tr>
              <a:tr h="411594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Microsoft GothicNeo Light" panose="020B0300000101010101" pitchFamily="50" charset="-127"/>
                          <a:ea typeface="Microsoft GothicNeo Light" panose="020B0300000101010101" pitchFamily="50" charset="-127"/>
                          <a:cs typeface="Microsoft GothicNeo Light" panose="020B0300000101010101" pitchFamily="50" charset="-127"/>
                        </a:rPr>
                        <a:t>EfficientNetB6</a:t>
                      </a:r>
                    </a:p>
                  </a:txBody>
                  <a:tcPr marL="83979" marR="83979" marT="41989" marB="41989" anchor="ctr">
                    <a:lnL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Microsoft GothicNeo Light" panose="020B0300000101010101" pitchFamily="50" charset="-127"/>
                          <a:ea typeface="Microsoft GothicNeo Light" panose="020B0300000101010101" pitchFamily="50" charset="-127"/>
                          <a:cs typeface="Microsoft GothicNeo Light" panose="020B0300000101010101" pitchFamily="50" charset="-127"/>
                        </a:rPr>
                        <a:t>528</a:t>
                      </a:r>
                    </a:p>
                  </a:txBody>
                  <a:tcPr marL="83979" marR="83979" marT="41989" marB="41989" anchor="ctr">
                    <a:lnL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82534"/>
                  </a:ext>
                </a:extLst>
              </a:tr>
              <a:tr h="411594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Microsoft GothicNeo Light" panose="020B0300000101010101" pitchFamily="50" charset="-127"/>
                          <a:ea typeface="Microsoft GothicNeo Light" panose="020B0300000101010101" pitchFamily="50" charset="-127"/>
                          <a:cs typeface="Microsoft GothicNeo Light" panose="020B0300000101010101" pitchFamily="50" charset="-127"/>
                        </a:rPr>
                        <a:t>EfficientNetB7</a:t>
                      </a:r>
                    </a:p>
                  </a:txBody>
                  <a:tcPr marL="83979" marR="83979" marT="41989" marB="41989" anchor="ctr">
                    <a:lnL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Microsoft GothicNeo Light" panose="020B0300000101010101" pitchFamily="50" charset="-127"/>
                          <a:ea typeface="Microsoft GothicNeo Light" panose="020B0300000101010101" pitchFamily="50" charset="-127"/>
                          <a:cs typeface="Microsoft GothicNeo Light" panose="020B0300000101010101" pitchFamily="50" charset="-127"/>
                        </a:rPr>
                        <a:t>600</a:t>
                      </a:r>
                    </a:p>
                  </a:txBody>
                  <a:tcPr marL="83979" marR="83979" marT="41989" marB="41989" anchor="ctr">
                    <a:lnL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946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98486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6C1A6-3706-77BD-CA45-7918D3BFB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</a:t>
            </a:r>
            <a:r>
              <a:rPr lang="ko-KR" altLang="en-US" dirty="0"/>
              <a:t>전이학습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BE492-9836-EF88-8EC3-8410CF87E06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 of taking pretrained model (usually trained on large dataset, such as ImageNet) and "fine-tuning" model with new dataset. </a:t>
            </a:r>
            <a:r>
              <a:rPr lang="ko-KR" altLang="en-US" dirty="0"/>
              <a:t>사전 훈련된 모델 </a:t>
            </a:r>
            <a:r>
              <a:rPr lang="en-US" altLang="ko-KR" dirty="0"/>
              <a:t>(</a:t>
            </a:r>
            <a:r>
              <a:rPr lang="ko-KR" altLang="en-US" dirty="0"/>
              <a:t>일반적으로 </a:t>
            </a:r>
            <a:r>
              <a:rPr lang="en-US" altLang="ko-KR" dirty="0"/>
              <a:t>ImageNet</a:t>
            </a:r>
            <a:r>
              <a:rPr lang="ko-KR" altLang="en-US" dirty="0"/>
              <a:t>과 같은 대규모 데이터 세트에서 훈련됨</a:t>
            </a:r>
            <a:r>
              <a:rPr lang="en-US" altLang="ko-KR" dirty="0"/>
              <a:t>)</a:t>
            </a:r>
            <a:r>
              <a:rPr lang="ko-KR" altLang="en-US" dirty="0"/>
              <a:t>을 가지고</a:t>
            </a:r>
            <a:r>
              <a:rPr lang="en-US" altLang="ko-KR" dirty="0"/>
              <a:t> </a:t>
            </a:r>
            <a:r>
              <a:rPr lang="ko-KR" altLang="en-US" dirty="0"/>
              <a:t>새로운 데이터 세트에 </a:t>
            </a:r>
            <a:r>
              <a:rPr lang="en-US" altLang="ko-KR" dirty="0"/>
              <a:t>"</a:t>
            </a:r>
            <a:r>
              <a:rPr lang="ko-KR" altLang="en-US" dirty="0"/>
              <a:t>미세 조정</a:t>
            </a:r>
            <a:r>
              <a:rPr lang="en-US" altLang="ko-KR" dirty="0"/>
              <a:t>＂</a:t>
            </a:r>
            <a:r>
              <a:rPr lang="ko-KR" altLang="en-US" dirty="0"/>
              <a:t>을 하는 프로세스</a:t>
            </a:r>
            <a:endParaRPr lang="en-US" dirty="0"/>
          </a:p>
        </p:txBody>
      </p:sp>
      <p:pic>
        <p:nvPicPr>
          <p:cNvPr id="20" name="Content Placeholder 13">
            <a:extLst>
              <a:ext uri="{FF2B5EF4-FFF2-40B4-BE49-F238E27FC236}">
                <a16:creationId xmlns:a16="http://schemas.microsoft.com/office/drawing/2014/main" id="{552606AB-35A4-1047-9696-E2D6BA7F58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 bwMode="auto">
          <a:xfrm>
            <a:off x="6043613" y="1708378"/>
            <a:ext cx="5420299" cy="485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4822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C09CB-EB0D-3D57-B569-B05E28349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Extractor and Classifier </a:t>
            </a:r>
            <a:r>
              <a:rPr lang="ko-KR" altLang="en-US" dirty="0"/>
              <a:t>특성추출기와 분류기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7C5B2-4EF4-A564-0510-3F256A3956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655" y="1998134"/>
            <a:ext cx="8815687" cy="4859865"/>
          </a:xfrm>
        </p:spPr>
        <p:txBody>
          <a:bodyPr>
            <a:normAutofit/>
          </a:bodyPr>
          <a:lstStyle/>
          <a:p>
            <a:r>
              <a:rPr lang="en-US" dirty="0"/>
              <a:t>Feature Extractor </a:t>
            </a:r>
            <a:r>
              <a:rPr lang="ko-KR" altLang="en-US" dirty="0"/>
              <a:t>특성 추출기</a:t>
            </a:r>
            <a:endParaRPr lang="en-US" altLang="ko-KR" dirty="0"/>
          </a:p>
          <a:p>
            <a:pPr lvl="1"/>
            <a:r>
              <a:rPr lang="ko-KR" altLang="en-US" dirty="0"/>
              <a:t>컨볼류션 층과 풀링 층으로 구성되며 </a:t>
            </a:r>
            <a:r>
              <a:rPr lang="en-US" dirty="0"/>
              <a:t>ImageNet</a:t>
            </a:r>
            <a:r>
              <a:rPr lang="ko-KR" altLang="en-US" dirty="0"/>
              <a:t> 데이터로 이미 학습되어 있음</a:t>
            </a:r>
            <a:endParaRPr lang="en-US" altLang="ko-KR" dirty="0"/>
          </a:p>
          <a:p>
            <a:pPr lvl="1"/>
            <a:r>
              <a:rPr lang="ko-KR" altLang="en-US" dirty="0"/>
              <a:t>출력데이터</a:t>
            </a:r>
            <a:r>
              <a:rPr lang="en-US" altLang="ko-KR" dirty="0"/>
              <a:t>: b</a:t>
            </a:r>
            <a:r>
              <a:rPr lang="en-US" dirty="0"/>
              <a:t>ottleneck</a:t>
            </a:r>
            <a:r>
              <a:rPr lang="ko-KR" altLang="en-US" dirty="0"/>
              <a:t> 또는 </a:t>
            </a:r>
            <a:r>
              <a:rPr lang="en-US" altLang="ko-KR" dirty="0"/>
              <a:t>feature vector</a:t>
            </a:r>
          </a:p>
          <a:p>
            <a:r>
              <a:rPr lang="en-US" dirty="0"/>
              <a:t>Classifier </a:t>
            </a:r>
            <a:r>
              <a:rPr lang="ko-KR" altLang="en-US" dirty="0"/>
              <a:t>분류기</a:t>
            </a:r>
            <a:endParaRPr lang="en-US" altLang="ko-KR" dirty="0"/>
          </a:p>
          <a:p>
            <a:pPr lvl="1"/>
            <a:r>
              <a:rPr lang="en-US" dirty="0"/>
              <a:t>Fully connected layer </a:t>
            </a:r>
            <a:r>
              <a:rPr lang="ko-KR" altLang="en-US" dirty="0"/>
              <a:t>완전 연결층으로 구성되며 추출된 특성을 입력 받아 분류를 진행</a:t>
            </a:r>
            <a:endParaRPr lang="en-US" altLang="ko-KR" dirty="0"/>
          </a:p>
          <a:p>
            <a:pPr lvl="1"/>
            <a:r>
              <a:rPr lang="ko-KR" altLang="en-US" dirty="0"/>
              <a:t>오버피팅을 줄이기 위해 </a:t>
            </a:r>
            <a:r>
              <a:rPr lang="en-US" altLang="ko-KR" dirty="0"/>
              <a:t>Dropout, </a:t>
            </a:r>
            <a:r>
              <a:rPr lang="en-US" altLang="ko-KR" dirty="0" err="1"/>
              <a:t>BatchNormalization</a:t>
            </a:r>
            <a:r>
              <a:rPr lang="en-US" altLang="ko-KR" dirty="0"/>
              <a:t> layer</a:t>
            </a:r>
            <a:r>
              <a:rPr lang="ko-KR" altLang="en-US" dirty="0"/>
              <a:t>등을 추가</a:t>
            </a:r>
            <a:endParaRPr lang="en-US" altLang="ko-KR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17EAB0E-06CF-3E06-8E05-3FE5236BD17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686" y="1998134"/>
            <a:ext cx="1831181" cy="457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5807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42117-C196-FF62-3573-3CAA3D23D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Fine-Tuning </a:t>
            </a:r>
            <a:r>
              <a:rPr lang="ko-KR" altLang="en-US" dirty="0"/>
              <a:t>파인 튜닝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159BA-BBE4-FA9E-8B4A-24EE4A1551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2850315" cy="4859865"/>
          </a:xfrm>
        </p:spPr>
        <p:txBody>
          <a:bodyPr/>
          <a:lstStyle/>
          <a:p>
            <a:r>
              <a:rPr lang="ko-KR" altLang="en-US" dirty="0"/>
              <a:t>사전학습 모델의 가중치를 미세하게 조정하는 방법</a:t>
            </a:r>
            <a:endParaRPr lang="en-US" altLang="ko-KR" dirty="0"/>
          </a:p>
          <a:p>
            <a:r>
              <a:rPr lang="ko-KR" altLang="en-US" dirty="0"/>
              <a:t>분류하는 데이터의 종류와 갯수에 따라 사전학습 모델의 가중치 일부를 재학습 시키거나 모든 가중치를 처음부터 다시 학습 시킬 수 있음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AC4D467-B827-2998-7838-0D34508693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46286" y="1618342"/>
            <a:ext cx="7917544" cy="497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4202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89EE09A-15FF-2045-F6F3-3B85C91C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Fine-Tuning Example </a:t>
            </a:r>
          </a:p>
        </p:txBody>
      </p:sp>
      <p:pic>
        <p:nvPicPr>
          <p:cNvPr id="11266" name="Picture 2" descr="Diagram shows the initialization stage for an untrained model, a pretrained stage for a pretrained model, and a fine-tuned stage for question answering, sentiment analysis, and medical use cases.">
            <a:extLst>
              <a:ext uri="{FF2B5EF4-FFF2-40B4-BE49-F238E27FC236}">
                <a16:creationId xmlns:a16="http://schemas.microsoft.com/office/drawing/2014/main" id="{22E030A6-C3A9-B643-8A0F-ACA7F3AA76E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6" y="1749980"/>
            <a:ext cx="6959600" cy="4070920"/>
          </a:xfrm>
          <a:solidFill>
            <a:schemeClr val="bg1"/>
          </a:solidFill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938F46C-6153-11D8-F1FC-04BF4578FA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82857" y="1640114"/>
            <a:ext cx="3686629" cy="4992915"/>
          </a:xfrm>
        </p:spPr>
        <p:txBody>
          <a:bodyPr>
            <a:normAutofit/>
          </a:bodyPr>
          <a:lstStyle/>
          <a:p>
            <a:r>
              <a:rPr lang="en-US" dirty="0"/>
              <a:t>The</a:t>
            </a:r>
            <a:r>
              <a:rPr lang="ko-KR" altLang="en-US" dirty="0"/>
              <a:t> </a:t>
            </a:r>
            <a:r>
              <a:rPr lang="en-US" altLang="ko-KR" dirty="0"/>
              <a:t>core</a:t>
            </a:r>
            <a:r>
              <a:rPr lang="ko-KR" altLang="en-US" dirty="0"/>
              <a:t> </a:t>
            </a:r>
            <a:r>
              <a:rPr lang="en-US" altLang="ko-KR" dirty="0"/>
              <a:t>model</a:t>
            </a:r>
            <a:r>
              <a:rPr lang="ko-KR" altLang="en-US" dirty="0"/>
              <a:t> </a:t>
            </a:r>
            <a:r>
              <a:rPr lang="en-US" altLang="ko-KR" dirty="0"/>
              <a:t>of</a:t>
            </a:r>
            <a:r>
              <a:rPr lang="ko-KR" altLang="en-US" dirty="0"/>
              <a:t> </a:t>
            </a:r>
            <a:r>
              <a:rPr lang="en-US" dirty="0"/>
              <a:t>BERT (Bidirectional Encoder Representations from Transformers) can be pretrained on large, generic datasets and then fine-tuned to perform a wide variety of tasks such as question/answering, sentiment analysis, or named entity recognition.</a:t>
            </a:r>
          </a:p>
        </p:txBody>
      </p:sp>
    </p:spTree>
    <p:extLst>
      <p:ext uri="{BB962C8B-B14F-4D97-AF65-F5344CB8AC3E}">
        <p14:creationId xmlns:p14="http://schemas.microsoft.com/office/powerpoint/2010/main" val="2407781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6BD4FA0C-7B65-3CB0-8D5D-544D70153F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en-US" dirty="0"/>
              <a:t>Typical Fine-Tuning Workflow </a:t>
            </a:r>
            <a:r>
              <a:rPr lang="ko-KR" altLang="en-US" dirty="0"/>
              <a:t>튜닝 순서</a:t>
            </a:r>
            <a:endParaRPr lang="en-US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9F7EC89-0723-D1FF-879C-059DE9126C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76276" y="1377696"/>
            <a:ext cx="10753725" cy="5480303"/>
          </a:xfrm>
        </p:spPr>
        <p:txBody>
          <a:bodyPr>
            <a:normAutofit/>
          </a:bodyPr>
          <a:lstStyle/>
          <a:p>
            <a:pPr lvl="0"/>
            <a:r>
              <a:rPr lang="en-US" altLang="en-US" dirty="0"/>
              <a:t>Instantiate a base model and load pre-trained weights into it. </a:t>
            </a:r>
            <a:r>
              <a:rPr lang="ko-KR" altLang="en-US" dirty="0"/>
              <a:t>기본 모델을 개체화하고 사전 훈련된 가중치를 로드</a:t>
            </a:r>
            <a:endParaRPr lang="en-US" altLang="ko-KR" dirty="0"/>
          </a:p>
          <a:p>
            <a:pPr lvl="0"/>
            <a:r>
              <a:rPr lang="en-US" altLang="en-US" dirty="0"/>
              <a:t>Freeze all layers in the base model by setting trainable = False. </a:t>
            </a:r>
            <a:r>
              <a:rPr lang="ko-KR" altLang="en-US" dirty="0"/>
              <a:t>훈련 가능 </a:t>
            </a:r>
            <a:r>
              <a:rPr lang="en-US" altLang="ko-KR" dirty="0"/>
              <a:t>= False</a:t>
            </a:r>
            <a:r>
              <a:rPr lang="ko-KR" altLang="en-US" dirty="0"/>
              <a:t>를 설정하여 기본 모델의 모든 레이어를 동결</a:t>
            </a:r>
            <a:endParaRPr lang="en-US" altLang="en-US" dirty="0"/>
          </a:p>
          <a:p>
            <a:pPr lvl="0"/>
            <a:r>
              <a:rPr lang="en-US" altLang="en-US" dirty="0"/>
              <a:t>Create a new model on top of the output of one (or several) layers from the base model. </a:t>
            </a:r>
            <a:r>
              <a:rPr lang="ko-KR" altLang="en-US" dirty="0"/>
              <a:t>기본 모델의 하나 또는 여러 레이어의 출력 위에 새 모델을 생성</a:t>
            </a:r>
            <a:endParaRPr lang="en-US" altLang="en-US" dirty="0"/>
          </a:p>
          <a:p>
            <a:pPr lvl="0"/>
            <a:r>
              <a:rPr lang="en-US" altLang="en-US" dirty="0"/>
              <a:t>Train your new model on your new dataset. </a:t>
            </a:r>
            <a:r>
              <a:rPr lang="ko-KR" altLang="en-US" dirty="0"/>
              <a:t>새로운 데이터 세트에 대한 새로운 모델을 훈련</a:t>
            </a:r>
            <a:endParaRPr lang="en-US" altLang="ko-KR" dirty="0"/>
          </a:p>
          <a:p>
            <a:pPr lvl="0"/>
            <a:r>
              <a:rPr lang="en-US" dirty="0"/>
              <a:t>Once your model has converged on the new data, you can try to unfreeze all or part of the base model and retrain the whole model end-to-end with a very low learning rate. </a:t>
            </a:r>
            <a:r>
              <a:rPr lang="ko-KR" altLang="en-US" dirty="0"/>
              <a:t>모델이 새 데이터에 수렴되면 기본 모델의 전체 또는 일부를 해제하고 매우 낮은 학습률로 전체 모델을 다시 훈련할 수 있음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5112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7C0FC-9E1A-C406-52F8-FD69DA3B8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Fine-Tuning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C68D5-0DB7-72B4-1993-C0A6150A1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r>
              <a:rPr lang="en-US" dirty="0"/>
              <a:t> Applications</a:t>
            </a:r>
          </a:p>
          <a:p>
            <a:pPr lvl="1"/>
            <a:r>
              <a:rPr lang="en-US" dirty="0" err="1"/>
              <a:t>Xception</a:t>
            </a:r>
            <a:endParaRPr lang="en-US" dirty="0"/>
          </a:p>
          <a:p>
            <a:pPr lvl="1"/>
            <a:r>
              <a:rPr lang="en-US" dirty="0" err="1"/>
              <a:t>EfficientNet</a:t>
            </a:r>
            <a:r>
              <a:rPr lang="en-US" dirty="0"/>
              <a:t> B0 to B7</a:t>
            </a:r>
          </a:p>
          <a:p>
            <a:pPr lvl="1"/>
            <a:r>
              <a:rPr lang="en-US" dirty="0"/>
              <a:t>VGG16 and VGG19</a:t>
            </a:r>
          </a:p>
          <a:p>
            <a:pPr lvl="1"/>
            <a:r>
              <a:rPr lang="en-US" dirty="0" err="1"/>
              <a:t>ResNet</a:t>
            </a:r>
            <a:r>
              <a:rPr lang="en-US" dirty="0"/>
              <a:t> and RestNetV2</a:t>
            </a:r>
          </a:p>
          <a:p>
            <a:pPr lvl="1"/>
            <a:r>
              <a:rPr lang="en-US" dirty="0" err="1"/>
              <a:t>MobileNet</a:t>
            </a:r>
            <a:r>
              <a:rPr lang="en-US" dirty="0"/>
              <a:t> and MobileNetV2</a:t>
            </a:r>
          </a:p>
          <a:p>
            <a:pPr lvl="1"/>
            <a:r>
              <a:rPr lang="en-US" dirty="0" err="1"/>
              <a:t>DenseNet</a:t>
            </a:r>
            <a:endParaRPr lang="en-US" dirty="0"/>
          </a:p>
          <a:p>
            <a:pPr lvl="1"/>
            <a:r>
              <a:rPr lang="en-US" dirty="0" err="1"/>
              <a:t>NasNetLarge</a:t>
            </a:r>
            <a:r>
              <a:rPr lang="en-US" dirty="0"/>
              <a:t> and </a:t>
            </a:r>
            <a:r>
              <a:rPr lang="en-US" dirty="0" err="1"/>
              <a:t>NasNetMobile</a:t>
            </a:r>
            <a:endParaRPr lang="en-US" dirty="0"/>
          </a:p>
          <a:p>
            <a:pPr lvl="1"/>
            <a:r>
              <a:rPr lang="en-US" dirty="0"/>
              <a:t>InceptionV3</a:t>
            </a:r>
          </a:p>
          <a:p>
            <a:pPr lvl="1"/>
            <a:r>
              <a:rPr lang="en-US" dirty="0"/>
              <a:t>InceptionResNetV2</a:t>
            </a:r>
          </a:p>
        </p:txBody>
      </p:sp>
    </p:spTree>
    <p:extLst>
      <p:ext uri="{BB962C8B-B14F-4D97-AF65-F5344CB8AC3E}">
        <p14:creationId xmlns:p14="http://schemas.microsoft.com/office/powerpoint/2010/main" val="6726525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470A9-D8CE-0539-A71A-0D70FAE32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Convolutional Base </a:t>
            </a:r>
            <a:br>
              <a:rPr lang="en-US" altLang="ko-KR" dirty="0"/>
            </a:br>
            <a:r>
              <a:rPr lang="ko-KR" altLang="en-US" dirty="0"/>
              <a:t>합성곱 기반층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1239F9-4F87-F50D-9841-CD3B084E6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tensorflow.keras.applications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import *</a:t>
            </a:r>
          </a:p>
          <a:p>
            <a:pPr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base_model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= VGG16(weights='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imagenet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’, 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input_shape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=(240, 240, 3), 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include_top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=False) #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사전학습 모델의 </a:t>
            </a:r>
            <a:b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특성추출기만 가져옴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base_model.summary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6598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08DB-2B69-0E46-6D33-DAAC582D1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사전훈련 모델 가져오기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6C290-A39B-05DF-5E6B-1875D9A06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from tensorflow.keras.applications.inception_v3 import InceptionV3</a:t>
            </a:r>
          </a:p>
          <a:p>
            <a:pPr>
              <a:buNone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Base_model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InceptionV3(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input_shape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=(150, 150, 3),</a:t>
            </a:r>
          </a:p>
          <a:p>
            <a:pPr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include_top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=True, #</a:t>
            </a:r>
            <a:r>
              <a:rPr lang="ko-KR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사전학습 모델의 특성추출기와</a:t>
            </a:r>
            <a:b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ko-K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</a:t>
            </a:r>
            <a:r>
              <a:rPr lang="ko-KR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분류기 둘다 가져옴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weights=None) #</a:t>
            </a:r>
            <a:r>
              <a:rPr lang="ko-KR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적용할 가중치 지정</a:t>
            </a:r>
            <a:endParaRPr lang="en-US" altLang="ko-K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base_model.summary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F66EE-2C73-CB93-A3B3-2AF5950D3278}"/>
              </a:ext>
            </a:extLst>
          </p:cNvPr>
          <p:cNvSpPr txBox="1"/>
          <p:nvPr/>
        </p:nvSpPr>
        <p:spPr>
          <a:xfrm>
            <a:off x="1182915" y="4780507"/>
            <a:ext cx="10247086" cy="1384995"/>
          </a:xfrm>
          <a:prstGeom prst="rect">
            <a:avLst/>
          </a:prstGeom>
          <a:solidFill>
            <a:srgbClr val="003071"/>
          </a:solidFill>
        </p:spPr>
        <p:txBody>
          <a:bodyPr wrap="square">
            <a:spAutoFit/>
          </a:bodyPr>
          <a:lstStyle/>
          <a:p>
            <a:pPr algn="l"/>
            <a:r>
              <a:rPr lang="en-US" altLang="ko-KR" sz="2800" dirty="0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w</a:t>
            </a:r>
            <a:r>
              <a:rPr lang="en-US" altLang="ko-KR" sz="2800" b="0" i="0" dirty="0">
                <a:solidFill>
                  <a:schemeClr val="bg1"/>
                </a:solidFill>
                <a:effectLst/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eights - None: 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임의로 초기화 </a:t>
            </a:r>
            <a:r>
              <a:rPr lang="en-US" altLang="ko-KR" sz="2800" b="0" i="0" dirty="0">
                <a:solidFill>
                  <a:schemeClr val="bg1"/>
                </a:solidFill>
                <a:effectLst/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(random initialization)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된 가중치를 적용</a:t>
            </a:r>
            <a:r>
              <a:rPr lang="en-US" altLang="ko-KR" sz="2800" b="0" i="0" dirty="0">
                <a:solidFill>
                  <a:schemeClr val="bg1"/>
                </a:solidFill>
                <a:effectLst/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 </a:t>
            </a:r>
            <a:r>
              <a:rPr lang="en-US" altLang="ko-KR" sz="2800" b="0" i="0" dirty="0" err="1">
                <a:solidFill>
                  <a:schemeClr val="bg1"/>
                </a:solidFill>
                <a:effectLst/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imagenet</a:t>
            </a:r>
            <a:r>
              <a:rPr lang="en-US" altLang="ko-KR" sz="2800" b="0" i="0" dirty="0">
                <a:solidFill>
                  <a:schemeClr val="bg1"/>
                </a:solidFill>
                <a:effectLst/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: ImageNet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에 대해 사전 훈련된 가중치를 적용 </a:t>
            </a:r>
            <a:r>
              <a:rPr lang="en-US" altLang="ko-KR" sz="2800" b="0" i="0" dirty="0">
                <a:solidFill>
                  <a:schemeClr val="bg1"/>
                </a:solidFill>
                <a:effectLst/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(Default)</a:t>
            </a:r>
          </a:p>
        </p:txBody>
      </p:sp>
    </p:spTree>
    <p:extLst>
      <p:ext uri="{BB962C8B-B14F-4D97-AF65-F5344CB8AC3E}">
        <p14:creationId xmlns:p14="http://schemas.microsoft.com/office/powerpoint/2010/main" val="10293236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A7C201-7B58-5308-616F-6A635FB83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전이학습 모델 생성 및 컴파일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15511-CC57-B87E-2CC4-2762AD743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276" y="1654614"/>
            <a:ext cx="10753725" cy="4992929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keras.models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import Sequential</a:t>
            </a:r>
          </a:p>
          <a:p>
            <a:pPr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keras.layers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import Conv2D, MaxPool2D, Dense, Flatten, Dropout</a:t>
            </a:r>
          </a:p>
          <a:p>
            <a:pPr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model = Sequential()</a:t>
            </a:r>
          </a:p>
          <a:p>
            <a:pPr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base_model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(Flatten())</a:t>
            </a:r>
          </a:p>
          <a:p>
            <a:pPr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(Dense(256, activation='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relu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'))</a:t>
            </a:r>
          </a:p>
          <a:p>
            <a:pPr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(Dense(1, activation='sigmoid'))</a:t>
            </a:r>
          </a:p>
          <a:p>
            <a:pPr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model.compile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(loss='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binary_crossentropy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', optimizer=Adam(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learning_rate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=1e-4), metrics=[‘accuracy’]) </a:t>
            </a:r>
          </a:p>
          <a:p>
            <a:pPr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model.summary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D56821-AE9D-CE58-BB2D-10C2FBC80839}"/>
              </a:ext>
            </a:extLst>
          </p:cNvPr>
          <p:cNvSpPr txBox="1"/>
          <p:nvPr/>
        </p:nvSpPr>
        <p:spPr>
          <a:xfrm>
            <a:off x="6043613" y="2828835"/>
            <a:ext cx="5101774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Fine-tuning</a:t>
            </a:r>
            <a:r>
              <a:rPr lang="ko-KR" altLang="en-US" sz="24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시 학습률을 낮게 설정해 </a:t>
            </a:r>
            <a:r>
              <a:rPr lang="en-US" altLang="ko-KR" sz="24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pre-trained weights</a:t>
            </a:r>
            <a:r>
              <a:rPr lang="ko-KR" altLang="en-US" sz="2400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를 조금씩 업데이트 해줌</a:t>
            </a:r>
            <a:endParaRPr lang="en-US" sz="2400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7169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4330A-69BC-4A98-6B4F-DAAF72B4E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Soft</a:t>
            </a:r>
            <a:r>
              <a:rPr lang="ko-KR" altLang="en-US" dirty="0"/>
              <a:t> </a:t>
            </a:r>
            <a:r>
              <a:rPr lang="en-US" altLang="ko-KR" dirty="0"/>
              <a:t>and Hard Voting </a:t>
            </a:r>
            <a:r>
              <a:rPr lang="ko-KR" altLang="en-US" dirty="0"/>
              <a:t>성과</a:t>
            </a:r>
            <a:endParaRPr lang="en-US" dirty="0"/>
          </a:p>
        </p:txBody>
      </p:sp>
      <p:pic>
        <p:nvPicPr>
          <p:cNvPr id="5122" name="Picture 2" descr="Box Plot of Hard Voting Ensemble Compared to Standalone Models for Binary Classification">
            <a:extLst>
              <a:ext uri="{FF2B5EF4-FFF2-40B4-BE49-F238E27FC236}">
                <a16:creationId xmlns:a16="http://schemas.microsoft.com/office/drawing/2014/main" id="{760B1D48-5F37-6E25-F565-5309DEC1146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32" y="1628076"/>
            <a:ext cx="3657601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ox Plot of Soft Voting Ensemble Compared to Standalone Models for Binary Classification">
            <a:extLst>
              <a:ext uri="{FF2B5EF4-FFF2-40B4-BE49-F238E27FC236}">
                <a16:creationId xmlns:a16="http://schemas.microsoft.com/office/drawing/2014/main" id="{0582F539-D5DB-86E6-097D-76BDC924451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827" y="1628076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ox Plot of Voting Ensemble Compared to Standalone Models for Regression">
            <a:extLst>
              <a:ext uri="{FF2B5EF4-FFF2-40B4-BE49-F238E27FC236}">
                <a16:creationId xmlns:a16="http://schemas.microsoft.com/office/drawing/2014/main" id="{2CB61D1C-64F3-F5DA-0C11-39610DF1F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521" y="1628076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74A533-AB8B-E59E-4CA7-213E43CDA556}"/>
              </a:ext>
            </a:extLst>
          </p:cNvPr>
          <p:cNvSpPr txBox="1"/>
          <p:nvPr/>
        </p:nvSpPr>
        <p:spPr>
          <a:xfrm>
            <a:off x="4330531" y="4609910"/>
            <a:ext cx="3641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Polynomial</a:t>
            </a:r>
            <a:r>
              <a:rPr lang="ko-KR" altLang="en-US" sz="1800" dirty="0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에서 다른 </a:t>
            </a:r>
            <a:r>
              <a:rPr lang="en-US" sz="1800" dirty="0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degree</a:t>
            </a:r>
            <a:r>
              <a:rPr lang="ko-KR" altLang="en-US" sz="1800" dirty="0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를 가진 모델들</a:t>
            </a:r>
            <a:endParaRPr lang="en-US" sz="1800" dirty="0">
              <a:solidFill>
                <a:schemeClr val="bg1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5433EC-D6FC-0255-3290-C1CEC5BE7B90}"/>
              </a:ext>
            </a:extLst>
          </p:cNvPr>
          <p:cNvSpPr txBox="1"/>
          <p:nvPr/>
        </p:nvSpPr>
        <p:spPr>
          <a:xfrm>
            <a:off x="433837" y="4609910"/>
            <a:ext cx="3641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Knn</a:t>
            </a:r>
            <a:r>
              <a:rPr lang="ko-KR" altLang="en-US" sz="1800" dirty="0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에서 이웃의 갯수</a:t>
            </a:r>
            <a:r>
              <a:rPr lang="en-US" altLang="ko-KR" sz="1800" dirty="0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(</a:t>
            </a:r>
            <a:r>
              <a:rPr lang="en-US" altLang="ko-KR" sz="1800" dirty="0" err="1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n_neighbors</a:t>
            </a:r>
            <a:r>
              <a:rPr lang="en-US" altLang="ko-KR" sz="1800" dirty="0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)</a:t>
            </a:r>
            <a:r>
              <a:rPr lang="ko-KR" altLang="en-US" sz="1800" dirty="0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가 다른 모델들</a:t>
            </a:r>
            <a:endParaRPr lang="en-US" sz="1800" dirty="0">
              <a:solidFill>
                <a:schemeClr val="bg1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732E79-DDD5-4319-13C0-4176DFD3C51F}"/>
              </a:ext>
            </a:extLst>
          </p:cNvPr>
          <p:cNvSpPr txBox="1"/>
          <p:nvPr/>
        </p:nvSpPr>
        <p:spPr>
          <a:xfrm>
            <a:off x="8219373" y="4609910"/>
            <a:ext cx="3641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의사결정트리에서 다른 나무깊이 </a:t>
            </a:r>
            <a:r>
              <a:rPr lang="en-US" altLang="ko-KR" sz="1800" dirty="0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(</a:t>
            </a:r>
            <a:r>
              <a:rPr lang="en-US" altLang="ko-KR" sz="1800" dirty="0" err="1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max_depth</a:t>
            </a:r>
            <a:r>
              <a:rPr lang="en-US" altLang="ko-KR" sz="1800" dirty="0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)</a:t>
            </a:r>
            <a:r>
              <a:rPr lang="ko-KR" altLang="en-US" sz="1800" dirty="0">
                <a:solidFill>
                  <a:schemeClr val="bg1"/>
                </a:solidFill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를 모델들</a:t>
            </a:r>
            <a:endParaRPr lang="en-US" sz="1800" dirty="0">
              <a:solidFill>
                <a:schemeClr val="bg1"/>
              </a:solidFill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89618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A7E6C-F3BC-BCD6-E0F4-E422264D8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가중치의 훈련가능 여부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BBD375-F178-2986-E069-6CA3D771F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 훈련하기전 </a:t>
            </a:r>
            <a:r>
              <a:rPr lang="en-US" altLang="ko-KR" sz="3200" dirty="0"/>
              <a:t>base model </a:t>
            </a:r>
            <a:r>
              <a:rPr lang="ko-KR" altLang="en-US" sz="3200" dirty="0"/>
              <a:t>의 가중치가 바뀌는 것을 막기 위해 이를 동결</a:t>
            </a:r>
            <a:endParaRPr lang="en-US" altLang="ko-KR" sz="3200" dirty="0"/>
          </a:p>
          <a:p>
            <a:r>
              <a:rPr lang="ko-KR" altLang="en-US" sz="3200" dirty="0"/>
              <a:t>베이스 모델 전체를 동결하는 경우</a:t>
            </a:r>
          </a:p>
          <a:p>
            <a:pPr lvl="1">
              <a:buNone/>
            </a:pP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base_model.trainable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=False</a:t>
            </a:r>
            <a:endParaRPr lang="en-US" altLang="ko-KR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ko-KR" sz="3200" dirty="0"/>
          </a:p>
          <a:p>
            <a:r>
              <a:rPr lang="ko-KR" altLang="en-US" sz="3200" dirty="0"/>
              <a:t>각 레이어를 순차적으로 동결하는 경우</a:t>
            </a:r>
            <a:endParaRPr lang="en-US" altLang="ko-KR" sz="3200" dirty="0"/>
          </a:p>
          <a:p>
            <a:pPr lvl="1">
              <a:buNone/>
            </a:pP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for layer in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base_model.layers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>
              <a:buNone/>
            </a:pP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layer.trainable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= False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00597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E74B10-ADDF-CB28-5713-08A924A57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가중치 저장 및 조기종료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131BD-779D-ED6B-13C7-A1BEECDD5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from 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keras.callbacks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import 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ModelCheckpoint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 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EarlyStopping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None/>
            </a:pP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save_file_name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= 'cat_and_dogs_model_with_pretrained_model.h5'</a:t>
            </a:r>
          </a:p>
          <a:p>
            <a:pPr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checkpoint = 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ModelCheckpoint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save_file_name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 monitor='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val_loss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', </a:t>
            </a:r>
          </a:p>
          <a:p>
            <a:pPr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                     verbose=1, 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save_best_only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=True, </a:t>
            </a:r>
          </a:p>
          <a:p>
            <a:pPr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mode='auto')</a:t>
            </a:r>
          </a:p>
          <a:p>
            <a:pPr>
              <a:buNone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earlystopping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= 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EarlyStopping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(monitor='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val_loss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', patience=5)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5228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424BC44-5135-1D0F-6384-AB7DB3CF8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학습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0A909-720F-914E-35DD-5D6EE8AA4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history =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model.fit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(train, epochs=30,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validation_data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=test, verbose=2, callbacks=[checkpoint,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earlystopping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]) 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523533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D3228-ACB7-34DC-C1D5-07C2E68D5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히스토리 그래프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D55BF-8784-750A-A604-FFB733BBE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figsize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=(15,5))</a:t>
            </a:r>
          </a:p>
          <a:p>
            <a:pPr>
              <a:spcBef>
                <a:spcPts val="0"/>
              </a:spcBef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plt.subplot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(121)</a:t>
            </a:r>
          </a:p>
          <a:p>
            <a:pPr>
              <a:spcBef>
                <a:spcPts val="0"/>
              </a:spcBef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plt.title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('Loss')</a:t>
            </a:r>
          </a:p>
          <a:p>
            <a:pPr>
              <a:spcBef>
                <a:spcPts val="0"/>
              </a:spcBef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(history2.history['loss'], label='train')</a:t>
            </a:r>
          </a:p>
          <a:p>
            <a:pPr>
              <a:spcBef>
                <a:spcPts val="0"/>
              </a:spcBef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(history2.history['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val_loss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'], label='test')</a:t>
            </a:r>
          </a:p>
          <a:p>
            <a:pPr>
              <a:spcBef>
                <a:spcPts val="0"/>
              </a:spcBef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plt.legend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spcBef>
                <a:spcPts val="0"/>
              </a:spcBef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plt.subplot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(122)</a:t>
            </a:r>
          </a:p>
          <a:p>
            <a:pPr>
              <a:spcBef>
                <a:spcPts val="0"/>
              </a:spcBef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plt.title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('Accuracy')</a:t>
            </a:r>
          </a:p>
          <a:p>
            <a:pPr>
              <a:spcBef>
                <a:spcPts val="0"/>
              </a:spcBef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(history2.history['acc'], label='train')</a:t>
            </a:r>
          </a:p>
          <a:p>
            <a:pPr>
              <a:spcBef>
                <a:spcPts val="0"/>
              </a:spcBef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(history2.history['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val_acc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'], label='test')</a:t>
            </a:r>
          </a:p>
          <a:p>
            <a:pPr>
              <a:spcBef>
                <a:spcPts val="0"/>
              </a:spcBef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plt.legend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spcBef>
                <a:spcPts val="0"/>
              </a:spcBef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spcBef>
                <a:spcPts val="0"/>
              </a:spcBef>
            </a:pPr>
            <a:endParaRPr lang="en-US" sz="1800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D5D29EF1-D2A2-B467-7BF5-C947D4B2AF80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200" y="4578577"/>
            <a:ext cx="5421312" cy="194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8949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61AB88-B677-4960-5CDE-F9A8A7A2A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 이미지 분류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BCD2A-E4D6-0F73-6B97-A9C5C5E2D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 numpy as np</a:t>
            </a:r>
          </a:p>
          <a:p>
            <a:pPr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keras.preprocessing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import image</a:t>
            </a:r>
          </a:p>
          <a:p>
            <a:pPr>
              <a:spcBef>
                <a:spcPts val="0"/>
              </a:spcBef>
              <a:buNone/>
            </a:pP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path = '/content/test_image.png'</a:t>
            </a:r>
          </a:p>
          <a:p>
            <a:pPr>
              <a:spcBef>
                <a:spcPts val="0"/>
              </a:spcBef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image.load_img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(path,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target_size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=(150, 150))</a:t>
            </a:r>
          </a:p>
          <a:p>
            <a:pPr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image.img_to_array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#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x.shape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#(150, 150, 3)</a:t>
            </a:r>
          </a:p>
          <a:p>
            <a:pPr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np.expand_dims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(x, axis=0) #x.shape #(1, 150, 150, 3)</a:t>
            </a:r>
          </a:p>
          <a:p>
            <a:pPr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classes =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model.predict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(x,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batch_size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=10)</a:t>
            </a:r>
          </a:p>
          <a:p>
            <a:pPr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print(classes[0])</a:t>
            </a:r>
          </a:p>
          <a:p>
            <a:pPr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 classes[0]&gt;0:</a:t>
            </a:r>
          </a:p>
          <a:p>
            <a:pPr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  print(path + " is a dog")</a:t>
            </a:r>
          </a:p>
          <a:p>
            <a:pPr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else:</a:t>
            </a:r>
          </a:p>
          <a:p>
            <a:pPr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  print(path + " is a cat")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730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03D85-B588-5560-6947-2FDDCB05E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Kaggle</a:t>
            </a:r>
            <a:r>
              <a:rPr lang="ko-KR" altLang="en-US" dirty="0"/>
              <a:t>에서 </a:t>
            </a:r>
            <a:r>
              <a:rPr lang="en-US" dirty="0"/>
              <a:t>Dogs Vs. Cats </a:t>
            </a:r>
            <a:r>
              <a:rPr lang="ko-KR" altLang="en-US" dirty="0"/>
              <a:t>데이터 가져오기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078710-C9DF-D252-E678-85E008ADB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다운로드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--no-check-certificate \</a:t>
            </a:r>
          </a:p>
          <a:p>
            <a:pPr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https://storage.googleapis.com/mledu-datasets/cats_and_dogs_filtered.zip \</a:t>
            </a:r>
          </a:p>
          <a:p>
            <a:pPr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-O 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/cats_and_dogs_filtered.zip</a:t>
            </a:r>
          </a:p>
          <a:p>
            <a:pPr>
              <a:spcBef>
                <a:spcPts val="0"/>
              </a:spcBef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압축풀기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zipfile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None/>
            </a:pP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local_zip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= '/content/cats_and_dogs_filtered.zip'</a:t>
            </a:r>
          </a:p>
          <a:p>
            <a:pPr>
              <a:spcBef>
                <a:spcPts val="0"/>
              </a:spcBef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zip_ref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=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zipfile.ZipFile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local_zip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 'r')</a:t>
            </a:r>
          </a:p>
          <a:p>
            <a:pPr>
              <a:spcBef>
                <a:spcPts val="0"/>
              </a:spcBef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zip_ref.extractall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('/content')</a:t>
            </a:r>
          </a:p>
          <a:p>
            <a:pPr>
              <a:spcBef>
                <a:spcPts val="0"/>
              </a:spcBef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zip_ref.close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828458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611C6-A4D9-AE0A-5EEA-CA2B57486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Kaggle</a:t>
            </a:r>
            <a:r>
              <a:rPr lang="ko-KR" altLang="en-US" dirty="0"/>
              <a:t>에서 </a:t>
            </a:r>
            <a:r>
              <a:rPr lang="en-US" dirty="0"/>
              <a:t>Dogs Vs. Cats </a:t>
            </a:r>
            <a:r>
              <a:rPr lang="ko-KR" altLang="en-US" dirty="0"/>
              <a:t>데이터 가져오기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FFDCE-86F8-E204-31B3-57404D3BD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# </a:t>
            </a:r>
            <a:r>
              <a:rPr lang="ko-KR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패쓰설정</a:t>
            </a:r>
          </a:p>
          <a:p>
            <a:pPr>
              <a:buNone/>
            </a:pP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base_dir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 = '/content/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cats_and_dogs_filtered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>
              <a:buNone/>
            </a:pP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train_dir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 = 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os.path.join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base_dir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, 'train')</a:t>
            </a:r>
          </a:p>
          <a:p>
            <a:pPr>
              <a:buNone/>
            </a:pP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validation_dir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 = 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os.path.join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base_dir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, 'validation')</a:t>
            </a:r>
          </a:p>
          <a:p>
            <a:pPr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7333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012A6-1607-C912-EDA0-0C07A55CC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Augmentation </a:t>
            </a:r>
            <a:r>
              <a:rPr lang="ko-KR" altLang="en-US" dirty="0"/>
              <a:t>이미지 어그멘테이션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1A69E-D905-C535-7A2B-60FEF775B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/>
              <a:t>이미지 인식에서 과적합 문제를 해결하기 위해 사용하는 이미지 전처리 기법</a:t>
            </a:r>
            <a:endParaRPr lang="en-US" altLang="ko-KR" sz="2800" dirty="0"/>
          </a:p>
          <a:p>
            <a:r>
              <a:rPr lang="ko-KR" altLang="en-US" sz="2800" dirty="0"/>
              <a:t>훈련 과정에서 이미지를 회전 </a:t>
            </a:r>
            <a:r>
              <a:rPr lang="en-US" altLang="ko-KR" sz="2800" dirty="0"/>
              <a:t>(rotation)</a:t>
            </a:r>
            <a:r>
              <a:rPr lang="ko-KR" altLang="en-US" sz="2800" dirty="0"/>
              <a:t>시키는 등의 변화를 적용함</a:t>
            </a:r>
            <a:endParaRPr lang="en-US" altLang="ko-KR" sz="2800" dirty="0"/>
          </a:p>
          <a:p>
            <a:r>
              <a:rPr lang="ko-KR" altLang="en-US" sz="2800" dirty="0"/>
              <a:t>적은 수의 이미지 데이터셋을 이용해서 정확도를 높일 수 있음</a:t>
            </a:r>
            <a:endParaRPr lang="en-US" altLang="ko-KR" sz="2800" dirty="0"/>
          </a:p>
          <a:p>
            <a:r>
              <a:rPr lang="ko-KR" altLang="en-US" sz="2800" dirty="0"/>
              <a:t>메모리 저장공간을 차지하지 않음</a:t>
            </a:r>
            <a:endParaRPr lang="en-US" altLang="ko-KR" sz="2800" dirty="0"/>
          </a:p>
          <a:p>
            <a:r>
              <a:rPr lang="ko-KR" altLang="en-US" sz="2800" dirty="0"/>
              <a:t>훈련하는 과정에서 이미지 프로세싱이 이루어지기 때문에 훈련시간 증가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08753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7AB39-1091-F480-45D6-9A0B2C800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Augmentation Example </a:t>
            </a:r>
            <a:r>
              <a:rPr lang="ko-KR" altLang="en-US" dirty="0"/>
              <a:t>이미지 어그멘테이션 예제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1689C-CC0A-7C5D-7300-72AB8D085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tensorflow.keras.preprocessing.image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ImageDataGenerator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train_datagen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ImageDataGenerator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(rescale = 1.0/255.,</a:t>
            </a:r>
          </a:p>
          <a:p>
            <a:pPr>
              <a:spcBef>
                <a:spcPts val="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rotation_range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=40, #</a:t>
            </a:r>
            <a:r>
              <a:rPr lang="ko-KR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이미지를 임의로 회전시키는 각도 </a:t>
            </a:r>
            <a: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0~180</a:t>
            </a:r>
          </a:p>
          <a:p>
            <a:pPr>
              <a:spcBef>
                <a:spcPts val="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width_shift_range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=0.2, #</a:t>
            </a:r>
            <a:r>
              <a:rPr lang="ko-KR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이미지를 임의로 수평 방향으로 이동시키는 범위 </a:t>
            </a:r>
            <a:endParaRPr lang="en-US" altLang="ko-K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height_shift_range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=0.2, #</a:t>
            </a:r>
            <a:r>
              <a:rPr lang="ko-KR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이미지를 임의로 수직 방향으로 이동시키는 범위 </a:t>
            </a:r>
            <a:endParaRPr lang="en-US" altLang="ko-K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shear_range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=0.2, #</a:t>
            </a:r>
            <a:r>
              <a:rPr lang="ko-KR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이미지를 어긋나 보이도록 변환</a:t>
            </a:r>
            <a:endParaRPr lang="en-US" altLang="ko-K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zoom_range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=0.2, #</a:t>
            </a:r>
            <a:r>
              <a:rPr lang="ko-KR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이미지를 임의로 확대하는 정도</a:t>
            </a:r>
            <a:endParaRPr lang="en-US" altLang="ko-K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horizontal_flip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=True, #</a:t>
            </a:r>
            <a:r>
              <a:rPr lang="ko-KR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이미지를 임의로 수평방향으로 뒤집을지 여부 결정</a:t>
            </a:r>
            <a:endParaRPr lang="en-US" altLang="ko-K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fill_mode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=＇nearest’) #</a:t>
            </a:r>
            <a:r>
              <a:rPr lang="ko-KR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회전 또는 이동후 빈 픽셀을 채우는 방식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test_datagen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ImageDataGenerator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(rescale = 1.0/255.)</a:t>
            </a:r>
          </a:p>
        </p:txBody>
      </p:sp>
    </p:spTree>
    <p:extLst>
      <p:ext uri="{BB962C8B-B14F-4D97-AF65-F5344CB8AC3E}">
        <p14:creationId xmlns:p14="http://schemas.microsoft.com/office/powerpoint/2010/main" val="37628362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2B13D-1CE2-FCBC-35EA-9C45331E4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</a:t>
            </a:r>
            <a:r>
              <a:rPr lang="ko-KR" altLang="en-US" dirty="0"/>
              <a:t> </a:t>
            </a:r>
            <a:r>
              <a:rPr lang="en-US" altLang="ko-KR" dirty="0"/>
              <a:t>from Directory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8EA21-FDBC-A557-8CF2-7F1E7C459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train =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train_datagen.flow_from_directory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target_size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=(150,150),</a:t>
            </a:r>
          </a:p>
          <a:p>
            <a:pPr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class_mode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='binary'</a:t>
            </a:r>
          </a:p>
          <a:p>
            <a:pPr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test =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test_datagen.flow_from_directory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validation_dir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target_size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=(150,150),</a:t>
            </a:r>
          </a:p>
          <a:p>
            <a:pPr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class_mode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='binary'</a:t>
            </a:r>
          </a:p>
          <a:p>
            <a:pPr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07889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251E9A-D34B-0211-EA2D-1F408BAD8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</a:t>
            </a:r>
            <a:r>
              <a:rPr lang="ko-KR" altLang="en-US" dirty="0"/>
              <a:t> </a:t>
            </a:r>
            <a:r>
              <a:rPr lang="en-US" altLang="ko-KR" dirty="0"/>
              <a:t>Voting Classifier Example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246B4D-3931-A74A-BE14-DC094579D0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656" y="1589314"/>
            <a:ext cx="5038344" cy="526868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ko-KR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약한 학습기 구축</a:t>
            </a:r>
          </a:p>
          <a:p>
            <a:pPr>
              <a:spcBef>
                <a:spcPts val="0"/>
              </a:spcBef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log_model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LogisticRegression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spcBef>
                <a:spcPts val="0"/>
              </a:spcBef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rnd_model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RandomForestClassifier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spcBef>
                <a:spcPts val="0"/>
              </a:spcBef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svm_model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SVC()</a:t>
            </a:r>
          </a:p>
          <a:p>
            <a:pPr>
              <a:spcBef>
                <a:spcPts val="0"/>
              </a:spcBef>
              <a:buNone/>
            </a:pPr>
            <a:endParaRPr lang="en-US" altLang="ko-K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ko-KR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앙상블 모델 구축</a:t>
            </a:r>
          </a:p>
          <a:p>
            <a:pPr>
              <a:spcBef>
                <a:spcPts val="0"/>
              </a:spcBef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voting_model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VotingClassifier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    estimators=[('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log_model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),('rf',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rnd_model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),('svc',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svm_model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)], # 3</a:t>
            </a:r>
            <a:r>
              <a:rPr lang="ko-KR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개의 약한 학습기</a:t>
            </a:r>
          </a:p>
          <a:p>
            <a:pPr>
              <a:spcBef>
                <a:spcPts val="0"/>
              </a:spcBef>
              <a:buNone/>
            </a:pPr>
            <a:r>
              <a:rPr lang="ko-KR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voting='hard' # </a:t>
            </a:r>
            <a:r>
              <a:rPr lang="ko-KR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직접 투표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ts val="0"/>
              </a:spcBef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ko-KR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앙상블 모델 학습</a:t>
            </a:r>
          </a:p>
          <a:p>
            <a:pPr>
              <a:spcBef>
                <a:spcPts val="0"/>
              </a:spcBef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voting_model.fit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x_train,y_train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ts val="0"/>
              </a:spcBef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voting_mode.score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DB8795-D141-1B3F-19AF-E39EE83E1E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08915" y="1589314"/>
            <a:ext cx="5421085" cy="526868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ko-KR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모델 비교</a:t>
            </a:r>
          </a:p>
          <a:p>
            <a:pPr>
              <a:spcBef>
                <a:spcPts val="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 model in 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log_model,rnd_model,svm_model,voting_model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>
              <a:spcBef>
                <a:spcPts val="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model.fit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x_train,y_train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ts val="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y_pred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model.predict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ts val="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print(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model.__class__.__name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__," : ",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accuracy_score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y_test,y_pred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14672E-2AF8-7E0C-8F44-9A55BEA57584}"/>
              </a:ext>
            </a:extLst>
          </p:cNvPr>
          <p:cNvSpPr txBox="1"/>
          <p:nvPr/>
        </p:nvSpPr>
        <p:spPr>
          <a:xfrm>
            <a:off x="6349429" y="4530022"/>
            <a:ext cx="4904725" cy="147732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LogisticRegression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:  1.0</a:t>
            </a:r>
          </a:p>
          <a:p>
            <a:pPr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RandomForestClassifier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:  0.9555555555555556</a:t>
            </a:r>
          </a:p>
          <a:p>
            <a:pPr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SVC  :  1.0</a:t>
            </a:r>
          </a:p>
          <a:p>
            <a:pPr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VotingClassifier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:  1.0</a:t>
            </a:r>
          </a:p>
        </p:txBody>
      </p:sp>
    </p:spTree>
    <p:extLst>
      <p:ext uri="{BB962C8B-B14F-4D97-AF65-F5344CB8AC3E}">
        <p14:creationId xmlns:p14="http://schemas.microsoft.com/office/powerpoint/2010/main" val="30537933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B7021-846B-8F0C-C693-B6F8BF405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크기와 특성에 따른 전이학습의 사용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6A5B24-E1DB-FB40-0371-AD51CF0AB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413" y="1456532"/>
            <a:ext cx="11623174" cy="5016840"/>
          </a:xfrm>
        </p:spPr>
      </p:pic>
    </p:spTree>
    <p:extLst>
      <p:ext uri="{BB962C8B-B14F-4D97-AF65-F5344CB8AC3E}">
        <p14:creationId xmlns:p14="http://schemas.microsoft.com/office/powerpoint/2010/main" val="4431691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#2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/>
              <a:t>Mledu</a:t>
            </a:r>
            <a:r>
              <a:rPr lang="en-US" sz="2800" dirty="0"/>
              <a:t>-datasets</a:t>
            </a:r>
            <a:r>
              <a:rPr lang="ko-KR" altLang="en-US" sz="2800" dirty="0"/>
              <a:t>에서 </a:t>
            </a:r>
            <a:r>
              <a:rPr lang="en-US" altLang="ko-KR" sz="2800" dirty="0"/>
              <a:t>cats_and_dogs_filtered.zip </a:t>
            </a:r>
            <a:r>
              <a:rPr lang="ko-KR" altLang="en-US" sz="2800" dirty="0"/>
              <a:t>파일 다운로드 받고 압축풀기</a:t>
            </a:r>
            <a:endParaRPr lang="en-US" altLang="ko-KR" sz="2800" dirty="0"/>
          </a:p>
          <a:p>
            <a:r>
              <a:rPr lang="en-US" altLang="ko-KR" sz="2800" dirty="0"/>
              <a:t>Train and validation directory</a:t>
            </a:r>
            <a:r>
              <a:rPr lang="ko-KR" altLang="en-US" sz="2800" dirty="0"/>
              <a:t>에 있는 이미지 데이터를 생성 </a:t>
            </a:r>
            <a:r>
              <a:rPr lang="en-US" altLang="ko-KR" sz="2800" dirty="0"/>
              <a:t>(150x150)</a:t>
            </a:r>
          </a:p>
          <a:p>
            <a:r>
              <a:rPr lang="en-US" altLang="ko-KR" sz="2800" dirty="0"/>
              <a:t>CNN</a:t>
            </a:r>
            <a:r>
              <a:rPr lang="ko-KR" altLang="en-US" sz="2800" dirty="0"/>
              <a:t> 모델 생성 및 훈련</a:t>
            </a:r>
            <a:r>
              <a:rPr lang="en-US" altLang="ko-KR" sz="2800" dirty="0"/>
              <a:t>, </a:t>
            </a:r>
            <a:r>
              <a:rPr lang="ko-KR" altLang="en-US" sz="2800" dirty="0"/>
              <a:t>히스트리 그래프</a:t>
            </a:r>
            <a:r>
              <a:rPr lang="en-US" altLang="ko-KR" sz="2800" dirty="0"/>
              <a:t>, </a:t>
            </a:r>
            <a:r>
              <a:rPr lang="ko-KR" altLang="en-US" sz="2800" dirty="0"/>
              <a:t>테스트 이미지 분류</a:t>
            </a:r>
            <a:endParaRPr lang="en-US" sz="2800" dirty="0"/>
          </a:p>
          <a:p>
            <a:r>
              <a:rPr lang="ko-KR" altLang="en-US" sz="2800" dirty="0"/>
              <a:t>선행학습 모델을 이용한 </a:t>
            </a:r>
            <a:r>
              <a:rPr lang="en-US" altLang="ko-KR" sz="2800" dirty="0"/>
              <a:t>CNN</a:t>
            </a:r>
            <a:r>
              <a:rPr lang="ko-KR" altLang="en-US" sz="2800" dirty="0"/>
              <a:t>모델 생성 및 훈련</a:t>
            </a:r>
            <a:r>
              <a:rPr lang="en-US" altLang="ko-KR" sz="2800" dirty="0"/>
              <a:t>, </a:t>
            </a:r>
            <a:r>
              <a:rPr lang="ko-KR" altLang="en-US" sz="2800" dirty="0"/>
              <a:t>히스토리 그래프 </a:t>
            </a:r>
            <a:r>
              <a:rPr lang="en-US" altLang="ko-KR" sz="2800" dirty="0"/>
              <a:t>(</a:t>
            </a:r>
            <a:r>
              <a:rPr lang="en-US" sz="2800" dirty="0" err="1"/>
              <a:t>base_model.trainable</a:t>
            </a:r>
            <a:r>
              <a:rPr lang="en-US" sz="2800" dirty="0"/>
              <a:t>=False), </a:t>
            </a:r>
            <a:r>
              <a:rPr lang="ko-KR" altLang="en-US" sz="2800" dirty="0"/>
              <a:t>테스트 이미지 분류</a:t>
            </a:r>
            <a:endParaRPr lang="en-US" sz="2800" dirty="0"/>
          </a:p>
          <a:p>
            <a:r>
              <a:rPr lang="en-US" sz="2800" dirty="0"/>
              <a:t>Fine-Tuning (</a:t>
            </a:r>
            <a:r>
              <a:rPr lang="en-US" sz="2800" dirty="0" err="1"/>
              <a:t>base_model.trainable</a:t>
            </a:r>
            <a:r>
              <a:rPr lang="en-US" sz="2800" dirty="0"/>
              <a:t> = True), </a:t>
            </a:r>
            <a:r>
              <a:rPr lang="ko-KR" altLang="en-US" sz="2800" dirty="0"/>
              <a:t>히스토리 그래프</a:t>
            </a:r>
            <a:endParaRPr lang="en-US" sz="2800" dirty="0"/>
          </a:p>
          <a:p>
            <a:endParaRPr lang="en-US" dirty="0"/>
          </a:p>
          <a:p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064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511F3-FFB9-E7C7-CC13-2A9E96A44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</a:t>
            </a:r>
            <a:r>
              <a:rPr lang="ko-KR" altLang="en-US" dirty="0"/>
              <a:t> 배깅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2E5D8-04D5-4BE9-3A3E-BA631FFD8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276" y="1277816"/>
            <a:ext cx="10753725" cy="5580184"/>
          </a:xfrm>
        </p:spPr>
        <p:txBody>
          <a:bodyPr/>
          <a:lstStyle/>
          <a:p>
            <a:r>
              <a:rPr lang="ko-KR" altLang="en-US" dirty="0"/>
              <a:t>훈련 세트의 서브셋을 무작위로 구성하여 모델을 학습시키는 것</a:t>
            </a:r>
            <a:endParaRPr lang="en-US" altLang="ko-KR" dirty="0"/>
          </a:p>
          <a:p>
            <a:r>
              <a:rPr lang="ko-KR" altLang="en-US" dirty="0"/>
              <a:t>배깅 </a:t>
            </a:r>
            <a:r>
              <a:rPr lang="en-US" altLang="ko-KR" dirty="0"/>
              <a:t>(</a:t>
            </a:r>
            <a:r>
              <a:rPr lang="ko-KR" altLang="en-US" dirty="0"/>
              <a:t>부트스트래핑</a:t>
            </a:r>
            <a:r>
              <a:rPr lang="en-US" altLang="ko-KR" dirty="0"/>
              <a:t>) : </a:t>
            </a:r>
            <a:r>
              <a:rPr lang="ko-KR" altLang="en-US" dirty="0"/>
              <a:t>훈련 세트의 중복을 허용하여 샘플링을 하는 방식</a:t>
            </a:r>
            <a:endParaRPr lang="en-US" altLang="ko-KR" dirty="0"/>
          </a:p>
          <a:p>
            <a:pPr lvl="1"/>
            <a:r>
              <a:rPr lang="ko-KR" altLang="en-US" dirty="0"/>
              <a:t>예측기들의 상관관계를 줄여 앙상블의 분산을 감소</a:t>
            </a:r>
            <a:endParaRPr lang="en-US" altLang="ko-KR" dirty="0"/>
          </a:p>
          <a:p>
            <a:pPr lvl="1"/>
            <a:r>
              <a:rPr lang="ko-KR" altLang="en-US" dirty="0"/>
              <a:t>전반적으로 더 나은 모델을 만듬</a:t>
            </a:r>
            <a:endParaRPr lang="en-US" altLang="ko-KR" dirty="0"/>
          </a:p>
          <a:p>
            <a:r>
              <a:rPr lang="ko-KR" altLang="en-US" dirty="0"/>
              <a:t>페이스팅 </a:t>
            </a:r>
            <a:r>
              <a:rPr lang="en-US" altLang="ko-KR" dirty="0"/>
              <a:t>: </a:t>
            </a:r>
            <a:r>
              <a:rPr lang="ko-KR" altLang="en-US" dirty="0"/>
              <a:t>훈련 세트의 중복을 허용하지 않고 샘플링 하는 방식</a:t>
            </a:r>
            <a:endParaRPr lang="en-US" altLang="ko-KR" dirty="0"/>
          </a:p>
          <a:p>
            <a:endParaRPr lang="en-US" altLang="ko-KR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BD4362-B0AA-F63C-0112-419E73EDF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957" y="3880339"/>
            <a:ext cx="8674741" cy="268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147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B2395-3649-60E7-FF15-32B32A72D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</a:t>
            </a:r>
            <a:r>
              <a:rPr lang="ko-KR" altLang="en-US" dirty="0"/>
              <a:t> </a:t>
            </a:r>
            <a:r>
              <a:rPr lang="en-US" altLang="ko-KR" dirty="0"/>
              <a:t>Example </a:t>
            </a:r>
            <a:r>
              <a:rPr lang="ko-KR" altLang="en-US" dirty="0"/>
              <a:t>배깅 예제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4A6FB-2DAC-D84E-88EC-7ADCD0C34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sklearn.ensemble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BaggingClassifier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sklearn.tree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DecisionTreeClassifier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sklearn.metrics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accuracy_score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모델 구축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bag_model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BaggingClassifier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DecisionTreeClassifier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(), #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약한 학습기로 의사 결정 트리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사용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n_estimators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=500, #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의사 결정 트리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500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개 생성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max_samples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=0.05, </a:t>
            </a:r>
            <a:endParaRPr lang="ko-KR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bootstrap=True, #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배깅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n_jobs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=-1, #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-1 :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가용한 모든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CPU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코어 사용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=1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bag_model.fit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x_train,y_train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모델 학습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y_pred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bag_model.predict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#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모델 예측</a:t>
            </a:r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bag_model.__class__.__name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__," : ",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accuracy_score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y_test,y_pred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)) # </a:t>
            </a:r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모델 평가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BaggingClassifier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:  0.9777777777777777</a:t>
            </a:r>
          </a:p>
        </p:txBody>
      </p:sp>
    </p:spTree>
    <p:extLst>
      <p:ext uri="{BB962C8B-B14F-4D97-AF65-F5344CB8AC3E}">
        <p14:creationId xmlns:p14="http://schemas.microsoft.com/office/powerpoint/2010/main" val="257549079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Custom 3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6536C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E8B3F2EF-9D86-4AEF-8936-A7B64B33286A}" vid="{3B0DAF84-0F58-4BDD-92E4-F49F915838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3149</TotalTime>
  <Words>5325</Words>
  <Application>Microsoft Office PowerPoint</Application>
  <PresentationFormat>Widescreen</PresentationFormat>
  <Paragraphs>577</Paragraphs>
  <Slides>71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6" baseType="lpstr">
      <vt:lpstr>charter</vt:lpstr>
      <vt:lpstr>Microsoft GothicNeo</vt:lpstr>
      <vt:lpstr>Microsoft GothicNeo Light</vt:lpstr>
      <vt:lpstr>Noto Sans KR</vt:lpstr>
      <vt:lpstr>맑은 고딕</vt:lpstr>
      <vt:lpstr>Arial</vt:lpstr>
      <vt:lpstr>Arial</vt:lpstr>
      <vt:lpstr>Calibri</vt:lpstr>
      <vt:lpstr>Courier New</vt:lpstr>
      <vt:lpstr>Lato</vt:lpstr>
      <vt:lpstr>Lora</vt:lpstr>
      <vt:lpstr>Quattrocento Sans</vt:lpstr>
      <vt:lpstr>Times New Roman</vt:lpstr>
      <vt:lpstr>Wingdings</vt:lpstr>
      <vt:lpstr>Theme1</vt:lpstr>
      <vt:lpstr>앙상블기법과 전이학습</vt:lpstr>
      <vt:lpstr>Ensemble Method 앙상블 </vt:lpstr>
      <vt:lpstr>Voting vs. Bagging 보팅 대 배깅</vt:lpstr>
      <vt:lpstr>Voting 보팅</vt:lpstr>
      <vt:lpstr>Hard Voting vs. Soft Voting 직접투표 대 간접투표</vt:lpstr>
      <vt:lpstr>Performance of Soft and Hard Voting 성과</vt:lpstr>
      <vt:lpstr>Hard Voting Classifier Example</vt:lpstr>
      <vt:lpstr>Bagging 배깅</vt:lpstr>
      <vt:lpstr>Bagging Example 배깅 예제</vt:lpstr>
      <vt:lpstr>Decision Tree Hyperparameter 의사결정트리 하이퍼 파라미터</vt:lpstr>
      <vt:lpstr>단일 분류기와 배깅 비교</vt:lpstr>
      <vt:lpstr>RandomForest 랜덤포레스트</vt:lpstr>
      <vt:lpstr>RandomForest Hyperparameter 랜덤포레스트 하이퍼 파라미터</vt:lpstr>
      <vt:lpstr>RandomForest Hyperparameter Tuning 랜덤포레스트 하이퍼 파라미터 튜닝</vt:lpstr>
      <vt:lpstr>Feature Importance Visualization  피쳐 중요도 시각화</vt:lpstr>
      <vt:lpstr>Boosting 부스팅</vt:lpstr>
      <vt:lpstr>Types of Boosting  Algorithms  부스팅 알고리즘의 종류</vt:lpstr>
      <vt:lpstr>AdaBoost (Adaptive Boosting) 아다부스트</vt:lpstr>
      <vt:lpstr>AdaBoost Example 아다부스트 예제</vt:lpstr>
      <vt:lpstr>AdaBoost Hyperparameter 아다부스트 하이퍼파라미터 </vt:lpstr>
      <vt:lpstr>Gradient Boosting Machine (GMB) 그래디언트 부스팅 머신</vt:lpstr>
      <vt:lpstr>Gradient Boosting Example  그래디언트 부스팅</vt:lpstr>
      <vt:lpstr>GBM Hyperparameter  하이퍼 파라미터</vt:lpstr>
      <vt:lpstr>GBM Hyperparameter Tuning  하이퍼 파라미터 튜닝</vt:lpstr>
      <vt:lpstr>예측기 수에 따른 분류기 성과</vt:lpstr>
      <vt:lpstr>XGBoost (eXtra Gradient Boost)</vt:lpstr>
      <vt:lpstr>XGBoost Example 1</vt:lpstr>
      <vt:lpstr>XGBoost Hyperparameter  하이퍼 파라미터</vt:lpstr>
      <vt:lpstr>XGBoost Example 2 early_stopping_rounds = 100</vt:lpstr>
      <vt:lpstr>XGBoost Example 3 early_stopping_rounds = 10</vt:lpstr>
      <vt:lpstr>피처 중요도</vt:lpstr>
      <vt:lpstr>Light GBM</vt:lpstr>
      <vt:lpstr>Light GBM Example</vt:lpstr>
      <vt:lpstr>Breast Cancer Wisconsin Dataset 유방암 데이터셋</vt:lpstr>
      <vt:lpstr>Exercise #1</vt:lpstr>
      <vt:lpstr>Exercise #1</vt:lpstr>
      <vt:lpstr>Pre-Trained Model 사전학습 모델</vt:lpstr>
      <vt:lpstr>Popular CNN Architectures</vt:lpstr>
      <vt:lpstr>PowerPoint Presentation</vt:lpstr>
      <vt:lpstr>LeNet-5</vt:lpstr>
      <vt:lpstr>AlexNet</vt:lpstr>
      <vt:lpstr>VGG-16</vt:lpstr>
      <vt:lpstr>GoogLeNet</vt:lpstr>
      <vt:lpstr>ResNet (Residual Neural Network )</vt:lpstr>
      <vt:lpstr>Comparison of Pre-Trained Models</vt:lpstr>
      <vt:lpstr>MobileNet</vt:lpstr>
      <vt:lpstr>Depthwise Separable Convolution</vt:lpstr>
      <vt:lpstr>MobileNet Architecture</vt:lpstr>
      <vt:lpstr>Efficient Net</vt:lpstr>
      <vt:lpstr>Family of Efficient Net Model</vt:lpstr>
      <vt:lpstr>Transfer Learning 전이학습</vt:lpstr>
      <vt:lpstr>Feature Extractor and Classifier 특성추출기와 분류기</vt:lpstr>
      <vt:lpstr>Fine-Tuning 파인 튜닝</vt:lpstr>
      <vt:lpstr>Fine-Tuning Example </vt:lpstr>
      <vt:lpstr>Typical Fine-Tuning Workflow 튜닝 순서</vt:lpstr>
      <vt:lpstr>Fine-Tuning in Keras</vt:lpstr>
      <vt:lpstr>Convolutional Base  합성곱 기반층</vt:lpstr>
      <vt:lpstr>사전훈련 모델 가져오기</vt:lpstr>
      <vt:lpstr>전이학습 모델 생성 및 컴파일</vt:lpstr>
      <vt:lpstr>가중치의 훈련가능 여부</vt:lpstr>
      <vt:lpstr>가중치 저장 및 조기종료</vt:lpstr>
      <vt:lpstr>모델 학습</vt:lpstr>
      <vt:lpstr>히스토리 그래프</vt:lpstr>
      <vt:lpstr>테스트 이미지 분류</vt:lpstr>
      <vt:lpstr>Kaggle에서 Dogs Vs. Cats 데이터 가져오기</vt:lpstr>
      <vt:lpstr>Kaggle에서 Dogs Vs. Cats 데이터 가져오기</vt:lpstr>
      <vt:lpstr>Image Augmentation 이미지 어그멘테이션</vt:lpstr>
      <vt:lpstr>Image Augmentation Example 이미지 어그멘테이션 예제</vt:lpstr>
      <vt:lpstr>Flow from Directory</vt:lpstr>
      <vt:lpstr>데이터 크기와 특성에 따른 전이학습의 사용</vt:lpstr>
      <vt:lpstr>Exercise #2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DAY1. 인공지능 개요과 기술동향</dc:title>
  <dc:creator>Hyo-Jeong Kim</dc:creator>
  <cp:lastModifiedBy>Hyo-Jeong Kim</cp:lastModifiedBy>
  <cp:revision>23</cp:revision>
  <dcterms:created xsi:type="dcterms:W3CDTF">2022-05-31T06:54:44Z</dcterms:created>
  <dcterms:modified xsi:type="dcterms:W3CDTF">2022-07-24T17:02:35Z</dcterms:modified>
</cp:coreProperties>
</file>